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1"/>
  </p:sldMasterIdLst>
  <p:notesMasterIdLst>
    <p:notesMasterId r:id="rId25"/>
  </p:notesMasterIdLst>
  <p:handoutMasterIdLst>
    <p:handoutMasterId r:id="rId26"/>
  </p:handoutMasterIdLst>
  <p:sldIdLst>
    <p:sldId id="308" r:id="rId2"/>
    <p:sldId id="339" r:id="rId3"/>
    <p:sldId id="375" r:id="rId4"/>
    <p:sldId id="373" r:id="rId5"/>
    <p:sldId id="340" r:id="rId6"/>
    <p:sldId id="342" r:id="rId7"/>
    <p:sldId id="376" r:id="rId8"/>
    <p:sldId id="344" r:id="rId9"/>
    <p:sldId id="345" r:id="rId10"/>
    <p:sldId id="346" r:id="rId11"/>
    <p:sldId id="347" r:id="rId12"/>
    <p:sldId id="386" r:id="rId13"/>
    <p:sldId id="350" r:id="rId14"/>
    <p:sldId id="351" r:id="rId15"/>
    <p:sldId id="352" r:id="rId16"/>
    <p:sldId id="354" r:id="rId17"/>
    <p:sldId id="356" r:id="rId18"/>
    <p:sldId id="357" r:id="rId19"/>
    <p:sldId id="358" r:id="rId20"/>
    <p:sldId id="359" r:id="rId21"/>
    <p:sldId id="363" r:id="rId22"/>
    <p:sldId id="374" r:id="rId23"/>
    <p:sldId id="336" r:id="rId24"/>
  </p:sldIdLst>
  <p:sldSz cx="9144000" cy="6858000" type="screen4x3"/>
  <p:notesSz cx="7010400" cy="9296400"/>
  <p:defaultTextStyle>
    <a:defPPr>
      <a:defRPr lang="en-US"/>
    </a:defPPr>
    <a:lvl1pPr algn="l" rtl="0" eaLnBrk="0" fontAlgn="base" hangingPunct="0">
      <a:spcBef>
        <a:spcPct val="0"/>
      </a:spcBef>
      <a:spcAft>
        <a:spcPct val="0"/>
      </a:spcAft>
      <a:defRPr sz="2000" kern="1200">
        <a:solidFill>
          <a:schemeClr val="tx1"/>
        </a:solidFill>
        <a:latin typeface="Times"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Times"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xmlns="">
        <p15:guide id="1" orient="horz" pos="1296">
          <p15:clr>
            <a:srgbClr val="A4A3A4"/>
          </p15:clr>
        </p15:guide>
        <p15:guide id="2" pos="768">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dy, Tricia" initials="TB" lastIdx="4" clrIdx="0"/>
  <p:cmAuthor id="2" name="Troy Montigney" initials="TM" lastIdx="12" clrIdx="1">
    <p:extLst/>
  </p:cmAuthor>
  <p:cmAuthor id="3" name="Marissa Rowe" initials="MR"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36363"/>
    <a:srgbClr val="F7C11C"/>
    <a:srgbClr val="FD1117"/>
    <a:srgbClr val="000000"/>
    <a:srgbClr val="A3F25F"/>
    <a:srgbClr val="BAB59B"/>
    <a:srgbClr val="999999"/>
    <a:srgbClr val="F7F7F7"/>
    <a:srgbClr val="CC00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40" autoAdjust="0"/>
    <p:restoredTop sz="89065" autoAdjust="0"/>
  </p:normalViewPr>
  <p:slideViewPr>
    <p:cSldViewPr>
      <p:cViewPr varScale="1">
        <p:scale>
          <a:sx n="65" d="100"/>
          <a:sy n="65" d="100"/>
        </p:scale>
        <p:origin x="-600" y="-108"/>
      </p:cViewPr>
      <p:guideLst>
        <p:guide orient="horz" pos="1296"/>
        <p:guide pos="7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3258"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5531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5038" y="4416425"/>
            <a:ext cx="5140325" cy="4183063"/>
          </a:xfrm>
          <a:prstGeom prst="rect">
            <a:avLst/>
          </a:prstGeom>
          <a:noFill/>
          <a:ln w="12700">
            <a:noFill/>
            <a:miter lim="800000"/>
            <a:headEnd/>
            <a:tailEnd/>
          </a:ln>
          <a:effectLst/>
        </p:spPr>
        <p:txBody>
          <a:bodyPr vert="horz" wrap="square" lIns="92206" tIns="45295" rIns="92206" bIns="4529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5" name="Rectangle 3"/>
          <p:cNvSpPr>
            <a:spLocks noGrp="1" noRot="1" noChangeAspect="1" noChangeArrowheads="1" noTextEdit="1"/>
          </p:cNvSpPr>
          <p:nvPr>
            <p:ph type="sldImg" idx="2"/>
          </p:nvPr>
        </p:nvSpPr>
        <p:spPr bwMode="auto">
          <a:xfrm>
            <a:off x="1190625" y="703263"/>
            <a:ext cx="4630738" cy="3473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8174061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32"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pitchFamily="-32"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pitchFamily="-32" charset="0"/>
        <a:ea typeface="ＭＳ Ｐゴシック" pitchFamily="-1" charset="-128"/>
        <a:cs typeface="Geneva" pitchFamily="1" charset="-128"/>
      </a:defRPr>
    </a:lvl3pPr>
    <a:lvl4pPr marL="1371600" algn="l" rtl="0" eaLnBrk="0" fontAlgn="base" hangingPunct="0">
      <a:spcBef>
        <a:spcPct val="30000"/>
      </a:spcBef>
      <a:spcAft>
        <a:spcPct val="0"/>
      </a:spcAft>
      <a:defRPr sz="1200" kern="1200">
        <a:solidFill>
          <a:schemeClr val="tx1"/>
        </a:solidFill>
        <a:latin typeface="Times" pitchFamily="-32"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Times" pitchFamily="-32" charset="0"/>
        <a:ea typeface="ＭＳ Ｐゴシック" charset="-128"/>
        <a:cs typeface="ＭＳ Ｐゴシック"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upromise.com/indiana"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indianas529.co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anose="02020603050405020304" pitchFamily="18" charset="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3090005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Times" pitchFamily="-32" charset="0"/>
                <a:ea typeface="ＭＳ Ｐゴシック" charset="-128"/>
                <a:cs typeface="ＭＳ Ｐゴシック" charset="-128"/>
              </a:rPr>
              <a:t>The Age-Based portfolios are our most popular investment option and are ideal for the “Set it and forget it” investor. These portfolios automatically invest your assets based on the age of your account beneficiary.  The portfolios automatically grow more conservative as the beneficiary nears college age.</a:t>
            </a:r>
          </a:p>
          <a:p>
            <a:endParaRPr lang="en-US" sz="1200" kern="1200" dirty="0">
              <a:solidFill>
                <a:schemeClr val="tx1"/>
              </a:solidFill>
              <a:effectLst/>
              <a:latin typeface="Times" pitchFamily="-32" charset="0"/>
              <a:ea typeface="ＭＳ Ｐゴシック" charset="-128"/>
              <a:cs typeface="ＭＳ Ｐゴシック" charset="-128"/>
            </a:endParaRPr>
          </a:p>
          <a:p>
            <a:r>
              <a:rPr lang="en-US" sz="1200" kern="1200" dirty="0">
                <a:solidFill>
                  <a:schemeClr val="tx1"/>
                </a:solidFill>
                <a:effectLst/>
                <a:latin typeface="Times" pitchFamily="-32" charset="0"/>
                <a:ea typeface="ＭＳ Ｐゴシック" charset="-128"/>
                <a:cs typeface="ＭＳ Ｐゴシック" charset="-128"/>
              </a:rPr>
              <a:t>For instance, a baby with a </a:t>
            </a:r>
            <a:r>
              <a:rPr lang="en-US" sz="1200" kern="1200" dirty="0" err="1">
                <a:solidFill>
                  <a:schemeClr val="tx1"/>
                </a:solidFill>
                <a:effectLst/>
                <a:latin typeface="Times" pitchFamily="-32" charset="0"/>
                <a:ea typeface="ＭＳ Ｐゴシック" charset="-128"/>
                <a:cs typeface="ＭＳ Ｐゴシック" charset="-128"/>
              </a:rPr>
              <a:t>CollegeChoice</a:t>
            </a:r>
            <a:r>
              <a:rPr lang="en-US" sz="1200" kern="1200" dirty="0">
                <a:solidFill>
                  <a:schemeClr val="tx1"/>
                </a:solidFill>
                <a:effectLst/>
                <a:latin typeface="Times" pitchFamily="-32" charset="0"/>
                <a:ea typeface="ＭＳ Ｐゴシック" charset="-128"/>
                <a:cs typeface="ＭＳ Ｐゴシック" charset="-128"/>
              </a:rPr>
              <a:t> 529 account could be invested in the Aggressive Growth Portfolio, designed to maximize returns from stocks early on. A high school student’s account could be invested more conservatively in the Income or Conservative Income Portfolios, enabling his or her family to plan for upcoming higher education expenses based on a more stable account value.</a:t>
            </a:r>
          </a:p>
          <a:p>
            <a:endParaRPr lang="en-US" altLang="en-US" dirty="0">
              <a:latin typeface="Times" panose="02020603050405020304" pitchFamily="18" charset="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1137261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pitchFamily="-32" charset="0"/>
                <a:ea typeface="ＭＳ Ｐゴシック" charset="-128"/>
                <a:cs typeface="ＭＳ Ｐゴシック" charset="-128"/>
              </a:rPr>
              <a:t>For those that enjoy more flexibility and variety, we also offer a number of individual options. These range from an International Portfolio, to multiple Bond funds, to an FDIC-insured Savings Portfolio offered by Sallie Mae Bank.</a:t>
            </a:r>
          </a:p>
          <a:p>
            <a:endParaRPr lang="en-US" altLang="en-US" dirty="0">
              <a:latin typeface="Times" panose="02020603050405020304" pitchFamily="18" charset="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892941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pitchFamily="-32" charset="0"/>
                <a:ea typeface="ＭＳ Ｐゴシック" charset="-128"/>
                <a:cs typeface="ＭＳ Ｐゴシック" charset="-128"/>
              </a:rPr>
              <a:t>Any U.S. Citizen or resident alien can be an account owner. Typically an account owner is a parent or grandparent, but anyone can save.  There are no income limitations for participants and an account owner can own multiple accounts for multiple beneficiaries, as each account has one beneficiary.  One benefit of a 529 Plan is the account owner always retains control of the assets. Therefore, only the account owner can make withdrawals, working with the beneficiary to ensure they are used for qualifying expenses.  </a:t>
            </a:r>
          </a:p>
          <a:p>
            <a:endParaRPr lang="en-US" altLang="en-US" dirty="0">
              <a:latin typeface="Times" panose="02020603050405020304" pitchFamily="18" charset="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3099605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pitchFamily="-32" charset="0"/>
                <a:ea typeface="ＭＳ Ｐゴシック" charset="-128"/>
                <a:cs typeface="ＭＳ Ｐゴシック" charset="-128"/>
              </a:rPr>
              <a:t>Frequently we are asked “what if my child doesn’t go to college?” In this case, you have a few options. First, you can leave the account open until a later date. There is no expiration date on the account and perhaps the beneficiary may decide a year or so down the road they would like to attend college after all.  Otherwise – you may change the beneficiary on the account to a family member of the original beneficiary.  Family member is broadly defined by the IRS, leaving you with plenty of options to use your </a:t>
            </a:r>
            <a:r>
              <a:rPr lang="en-US" sz="1200" kern="1200" dirty="0" err="1">
                <a:solidFill>
                  <a:schemeClr val="tx1"/>
                </a:solidFill>
                <a:effectLst/>
                <a:latin typeface="Times" pitchFamily="-32" charset="0"/>
                <a:ea typeface="ＭＳ Ｐゴシック" charset="-128"/>
                <a:cs typeface="ＭＳ Ｐゴシック" charset="-128"/>
              </a:rPr>
              <a:t>CollegeChoice</a:t>
            </a:r>
            <a:r>
              <a:rPr lang="en-US" sz="1200" kern="1200" dirty="0">
                <a:solidFill>
                  <a:schemeClr val="tx1"/>
                </a:solidFill>
                <a:effectLst/>
                <a:latin typeface="Times" pitchFamily="-32" charset="0"/>
                <a:ea typeface="ＭＳ Ｐゴシック" charset="-128"/>
                <a:cs typeface="ＭＳ Ｐゴシック" charset="-128"/>
              </a:rPr>
              <a:t> savings for their intended purpose.  Finally, if absolutely no one in your family can use the funds for qualified education expenses, you can withdraw the funds. If you withdraw them for an unqualified expense, you’ll pay state and federal income taxes and a 10% penalty on the </a:t>
            </a:r>
            <a:r>
              <a:rPr lang="en-US" sz="1200" b="1" kern="1200" dirty="0">
                <a:solidFill>
                  <a:schemeClr val="tx1"/>
                </a:solidFill>
                <a:effectLst/>
                <a:latin typeface="Times" pitchFamily="-32" charset="0"/>
                <a:ea typeface="ＭＳ Ｐゴシック" charset="-128"/>
                <a:cs typeface="ＭＳ Ｐゴシック" charset="-128"/>
              </a:rPr>
              <a:t>earnings portion of the account only.</a:t>
            </a:r>
            <a:r>
              <a:rPr lang="en-US" sz="1200" kern="1200" dirty="0">
                <a:solidFill>
                  <a:schemeClr val="tx1"/>
                </a:solidFill>
                <a:effectLst/>
                <a:latin typeface="Times" pitchFamily="-32" charset="0"/>
                <a:ea typeface="ＭＳ Ｐゴシック" charset="-128"/>
                <a:cs typeface="ＭＳ Ｐゴシック" charset="-128"/>
              </a:rPr>
              <a:t>  In some circumstances, you could also face recapture of the state income tax credit. However, the principal portion, or money you contributed directly to the account, would not be taxed, meaning you would not lose your money.</a:t>
            </a:r>
          </a:p>
          <a:p>
            <a:endParaRPr lang="en-US" altLang="en-US" dirty="0">
              <a:latin typeface="Times" panose="02020603050405020304" pitchFamily="18" charset="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3119782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pitchFamily="-32" charset="0"/>
                <a:ea typeface="ＭＳ Ｐゴシック" charset="-128"/>
                <a:cs typeface="ＭＳ Ｐゴシック" charset="-128"/>
              </a:rPr>
              <a:t>Enrolling online in the </a:t>
            </a:r>
            <a:r>
              <a:rPr lang="en-US" sz="1200" kern="1200" dirty="0" err="1">
                <a:solidFill>
                  <a:schemeClr val="tx1"/>
                </a:solidFill>
                <a:effectLst/>
                <a:latin typeface="Times" pitchFamily="-32" charset="0"/>
                <a:ea typeface="ＭＳ Ｐゴシック" charset="-128"/>
                <a:cs typeface="ＭＳ Ｐゴシック" charset="-128"/>
              </a:rPr>
              <a:t>CollegeChoice</a:t>
            </a:r>
            <a:r>
              <a:rPr lang="en-US" sz="1200" kern="1200" dirty="0">
                <a:solidFill>
                  <a:schemeClr val="tx1"/>
                </a:solidFill>
                <a:effectLst/>
                <a:latin typeface="Times" pitchFamily="-32" charset="0"/>
                <a:ea typeface="ＭＳ Ｐゴシック" charset="-128"/>
                <a:cs typeface="ＭＳ Ｐゴシック" charset="-128"/>
              </a:rPr>
              <a:t> 529 Direct Savings Plan is very easy and takes just 10 minutes and 10 dollars. You will need the account owner and beneficiary’s personal contact and identification information. Your initial deposit of $10 may be made via check or an electronic funds transfer. You may also set up a recurring investment plan in future increments of at least $10. </a:t>
            </a:r>
          </a:p>
          <a:p>
            <a:endParaRPr lang="en-US" altLang="en-US" dirty="0">
              <a:latin typeface="Times" panose="02020603050405020304" pitchFamily="18" charset="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329127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pitchFamily="-32" charset="0"/>
                <a:ea typeface="ＭＳ Ｐゴシック" charset="-128"/>
                <a:cs typeface="ＭＳ Ｐゴシック" charset="-128"/>
              </a:rPr>
              <a:t>The </a:t>
            </a:r>
            <a:r>
              <a:rPr lang="en-US" sz="1200" kern="1200" dirty="0" err="1">
                <a:solidFill>
                  <a:schemeClr val="tx1"/>
                </a:solidFill>
                <a:effectLst/>
                <a:latin typeface="Times" pitchFamily="-32" charset="0"/>
                <a:ea typeface="ＭＳ Ｐゴシック" charset="-128"/>
                <a:cs typeface="ＭＳ Ｐゴシック" charset="-128"/>
              </a:rPr>
              <a:t>CollegeChoice</a:t>
            </a:r>
            <a:r>
              <a:rPr lang="en-US" sz="1200" kern="1200" dirty="0">
                <a:solidFill>
                  <a:schemeClr val="tx1"/>
                </a:solidFill>
                <a:effectLst/>
                <a:latin typeface="Times" pitchFamily="-32" charset="0"/>
                <a:ea typeface="ＭＳ Ｐゴシック" charset="-128"/>
                <a:cs typeface="ＭＳ Ｐゴシック" charset="-128"/>
              </a:rPr>
              <a:t> Plans make it easy for employees of the State of Indiana to save for education via direct deposit from their paycheck.  </a:t>
            </a:r>
          </a:p>
          <a:p>
            <a:endParaRPr lang="en-US" altLang="en-US" dirty="0">
              <a:latin typeface="Times" panose="02020603050405020304" pitchFamily="18" charset="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3577133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Times" pitchFamily="-32" charset="0"/>
                <a:ea typeface="ＭＳ Ｐゴシック" charset="-128"/>
                <a:cs typeface="ＭＳ Ｐゴシック" charset="-128"/>
              </a:rPr>
              <a:t>To take advantage of this benefit, state employees must complete the regular enrollment process by registering online or with a paper enrollment kit. During the online enrollment process, one step will ask how the employee wants to fund his or her account. He or she may choose direct deposit and print a pdf payroll authorization form. The employee must print it out, sign and date it and fax or mail it to the Plan at the address provided. These instructions also appear on the form.  </a:t>
            </a:r>
          </a:p>
          <a:p>
            <a:r>
              <a:rPr lang="en-US" sz="1200" kern="1200" dirty="0">
                <a:solidFill>
                  <a:schemeClr val="tx1"/>
                </a:solidFill>
                <a:effectLst/>
                <a:latin typeface="Times" pitchFamily="-32" charset="0"/>
                <a:ea typeface="ＭＳ Ｐゴシック" charset="-128"/>
                <a:cs typeface="ＭＳ Ｐゴシック" charset="-128"/>
              </a:rPr>
              <a:t>To participate, employees are required to contribute at least $10 per account after taxes per pay period, but can start, stop or change their contribution amounts at any time by logging in to their account and generating a new form.  </a:t>
            </a:r>
          </a:p>
          <a:p>
            <a:endParaRPr lang="en-US" altLang="en-US" dirty="0">
              <a:latin typeface="Times" panose="02020603050405020304" pitchFamily="18" charset="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1900894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err="1">
                <a:solidFill>
                  <a:schemeClr val="tx1"/>
                </a:solidFill>
                <a:effectLst/>
                <a:latin typeface="Times" pitchFamily="-32" charset="0"/>
                <a:ea typeface="ＭＳ Ｐゴシック" charset="-128"/>
                <a:cs typeface="ＭＳ Ｐゴシック" charset="-128"/>
              </a:rPr>
              <a:t>CollegeChoice</a:t>
            </a:r>
            <a:r>
              <a:rPr lang="en-US" sz="1200" kern="1200" dirty="0">
                <a:solidFill>
                  <a:schemeClr val="tx1"/>
                </a:solidFill>
                <a:effectLst/>
                <a:latin typeface="Times" pitchFamily="-32" charset="0"/>
                <a:ea typeface="ＭＳ Ｐゴシック" charset="-128"/>
                <a:cs typeface="ＭＳ Ｐゴシック" charset="-128"/>
              </a:rPr>
              <a:t> 529 account owners may also take advantage of a few additional free programs to enhance their savings experience.</a:t>
            </a:r>
          </a:p>
          <a:p>
            <a:endParaRPr lang="en-US" altLang="en-US" dirty="0">
              <a:latin typeface="Times" panose="02020603050405020304" pitchFamily="18" charset="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2716374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xfrm>
            <a:off x="936625" y="4416425"/>
            <a:ext cx="5137150" cy="4183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err="1">
                <a:solidFill>
                  <a:schemeClr val="tx1"/>
                </a:solidFill>
                <a:effectLst/>
                <a:latin typeface="Times" pitchFamily="-32" charset="0"/>
                <a:ea typeface="ＭＳ Ｐゴシック" charset="-128"/>
                <a:cs typeface="ＭＳ Ｐゴシック" charset="-128"/>
              </a:rPr>
              <a:t>Ugift</a:t>
            </a:r>
            <a:r>
              <a:rPr lang="en-US" sz="1200" kern="1200" dirty="0">
                <a:solidFill>
                  <a:schemeClr val="tx1"/>
                </a:solidFill>
                <a:effectLst/>
                <a:latin typeface="Times" pitchFamily="-32" charset="0"/>
                <a:ea typeface="ＭＳ Ｐゴシック" charset="-128"/>
                <a:cs typeface="ＭＳ Ｐゴシック" charset="-128"/>
              </a:rPr>
              <a:t> is an online gifting program offered through the </a:t>
            </a:r>
            <a:r>
              <a:rPr lang="en-US" sz="1200" kern="1200" dirty="0" err="1">
                <a:solidFill>
                  <a:schemeClr val="tx1"/>
                </a:solidFill>
                <a:effectLst/>
                <a:latin typeface="Times" pitchFamily="-32" charset="0"/>
                <a:ea typeface="ＭＳ Ｐゴシック" charset="-128"/>
                <a:cs typeface="ＭＳ Ｐゴシック" charset="-128"/>
              </a:rPr>
              <a:t>CollegeChoice</a:t>
            </a:r>
            <a:r>
              <a:rPr lang="en-US" sz="1200" kern="1200" dirty="0">
                <a:solidFill>
                  <a:schemeClr val="tx1"/>
                </a:solidFill>
                <a:effectLst/>
                <a:latin typeface="Times" pitchFamily="-32" charset="0"/>
                <a:ea typeface="ＭＳ Ｐゴシック" charset="-128"/>
                <a:cs typeface="ＭＳ Ｐゴシック" charset="-128"/>
              </a:rPr>
              <a:t> Direct Plan.  </a:t>
            </a:r>
            <a:r>
              <a:rPr lang="en-US" sz="1200" kern="1200" dirty="0" err="1">
                <a:solidFill>
                  <a:schemeClr val="tx1"/>
                </a:solidFill>
                <a:effectLst/>
                <a:latin typeface="Times" pitchFamily="-32" charset="0"/>
                <a:ea typeface="ＭＳ Ｐゴシック" charset="-128"/>
                <a:cs typeface="ＭＳ Ｐゴシック" charset="-128"/>
              </a:rPr>
              <a:t>Ugift</a:t>
            </a:r>
            <a:r>
              <a:rPr lang="en-US" sz="1200" kern="1200" dirty="0">
                <a:solidFill>
                  <a:schemeClr val="tx1"/>
                </a:solidFill>
                <a:effectLst/>
                <a:latin typeface="Times" pitchFamily="-32" charset="0"/>
                <a:ea typeface="ＭＳ Ｐゴシック" charset="-128"/>
                <a:cs typeface="ＭＳ Ｐゴシック" charset="-128"/>
              </a:rPr>
              <a:t> allows you to invite family and friends to celebrate birthdays, holidays, graduations and other milestones by making contributions to a </a:t>
            </a:r>
            <a:r>
              <a:rPr lang="en-US" sz="1200" kern="1200" dirty="0" err="1">
                <a:solidFill>
                  <a:schemeClr val="tx1"/>
                </a:solidFill>
                <a:effectLst/>
                <a:latin typeface="Times" pitchFamily="-32" charset="0"/>
                <a:ea typeface="ＭＳ Ｐゴシック" charset="-128"/>
                <a:cs typeface="ＭＳ Ｐゴシック" charset="-128"/>
              </a:rPr>
              <a:t>CollegeChoice</a:t>
            </a:r>
            <a:r>
              <a:rPr lang="en-US" sz="1200" kern="1200" dirty="0">
                <a:solidFill>
                  <a:schemeClr val="tx1"/>
                </a:solidFill>
                <a:effectLst/>
                <a:latin typeface="Times" pitchFamily="-32" charset="0"/>
                <a:ea typeface="ＭＳ Ｐゴシック" charset="-128"/>
                <a:cs typeface="ＭＳ Ｐゴシック" charset="-128"/>
              </a:rPr>
              <a:t> 529 account.  </a:t>
            </a:r>
          </a:p>
          <a:p>
            <a:endParaRPr lang="en-US" altLang="en-US" dirty="0">
              <a:latin typeface="Times" panose="02020603050405020304" pitchFamily="18" charset="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2145901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Times" pitchFamily="-32" charset="0"/>
                <a:ea typeface="ＭＳ Ｐゴシック" charset="-128"/>
                <a:cs typeface="ＭＳ Ｐゴシック" charset="-128"/>
              </a:rPr>
              <a:t>Participants in the Direct Plan can log in to their account at any time and get a customized </a:t>
            </a:r>
            <a:r>
              <a:rPr lang="en-US" sz="1200" kern="1200" dirty="0" err="1">
                <a:solidFill>
                  <a:schemeClr val="tx1"/>
                </a:solidFill>
                <a:effectLst/>
                <a:latin typeface="Times" pitchFamily="-32" charset="0"/>
                <a:ea typeface="ＭＳ Ｐゴシック" charset="-128"/>
                <a:cs typeface="ＭＳ Ｐゴシック" charset="-128"/>
              </a:rPr>
              <a:t>Ugift</a:t>
            </a:r>
            <a:r>
              <a:rPr lang="en-US" sz="1200" kern="1200" dirty="0">
                <a:solidFill>
                  <a:schemeClr val="tx1"/>
                </a:solidFill>
                <a:effectLst/>
                <a:latin typeface="Times" pitchFamily="-32" charset="0"/>
                <a:ea typeface="ＭＳ Ｐゴシック" charset="-128"/>
                <a:cs typeface="ＭＳ Ｐゴシック" charset="-128"/>
              </a:rPr>
              <a:t> code for each beneficiary. This code can be entered by gift contributors at ugift529.com whenever they wish to make a contribution to their loved one’s </a:t>
            </a:r>
            <a:r>
              <a:rPr lang="en-US" sz="1200" kern="1200" dirty="0" err="1">
                <a:solidFill>
                  <a:schemeClr val="tx1"/>
                </a:solidFill>
                <a:effectLst/>
                <a:latin typeface="Times" pitchFamily="-32" charset="0"/>
                <a:ea typeface="ＭＳ Ｐゴシック" charset="-128"/>
                <a:cs typeface="ＭＳ Ｐゴシック" charset="-128"/>
              </a:rPr>
              <a:t>CollegeChoice</a:t>
            </a:r>
            <a:r>
              <a:rPr lang="en-US" sz="1200" kern="1200" dirty="0">
                <a:solidFill>
                  <a:schemeClr val="tx1"/>
                </a:solidFill>
                <a:effectLst/>
                <a:latin typeface="Times" pitchFamily="-32" charset="0"/>
                <a:ea typeface="ＭＳ Ｐゴシック" charset="-128"/>
                <a:cs typeface="ＭＳ Ｐゴシック" charset="-128"/>
              </a:rPr>
              <a:t> 529 account.</a:t>
            </a:r>
          </a:p>
          <a:p>
            <a:r>
              <a:rPr lang="en-US" sz="1200" kern="1200" dirty="0">
                <a:solidFill>
                  <a:schemeClr val="tx1"/>
                </a:solidFill>
                <a:effectLst/>
                <a:latin typeface="Times" pitchFamily="-32" charset="0"/>
                <a:ea typeface="ＭＳ Ｐゴシック" charset="-128"/>
                <a:cs typeface="ＭＳ Ｐゴシック" charset="-128"/>
              </a:rPr>
              <a:t>Participants may also send customized email or print invitations to family and friends. These contain special coupons that can be returned with a check.</a:t>
            </a:r>
          </a:p>
          <a:p>
            <a:r>
              <a:rPr lang="en-US" sz="1200" kern="1200" dirty="0">
                <a:solidFill>
                  <a:schemeClr val="tx1"/>
                </a:solidFill>
                <a:effectLst/>
                <a:latin typeface="Times" pitchFamily="-32" charset="0"/>
                <a:ea typeface="ＭＳ Ｐゴシック" charset="-128"/>
                <a:cs typeface="ＭＳ Ｐゴシック" charset="-128"/>
              </a:rPr>
              <a:t>No matter which method you use, </a:t>
            </a:r>
            <a:r>
              <a:rPr lang="en-US" sz="1200" kern="1200" dirty="0" err="1">
                <a:solidFill>
                  <a:schemeClr val="tx1"/>
                </a:solidFill>
                <a:effectLst/>
                <a:latin typeface="Times" pitchFamily="-32" charset="0"/>
                <a:ea typeface="ＭＳ Ｐゴシック" charset="-128"/>
                <a:cs typeface="ＭＳ Ｐゴシック" charset="-128"/>
              </a:rPr>
              <a:t>Ugift</a:t>
            </a:r>
            <a:r>
              <a:rPr lang="en-US" sz="1200" kern="1200" dirty="0">
                <a:solidFill>
                  <a:schemeClr val="tx1"/>
                </a:solidFill>
                <a:effectLst/>
                <a:latin typeface="Times" pitchFamily="-32" charset="0"/>
                <a:ea typeface="ＭＳ Ｐゴシック" charset="-128"/>
                <a:cs typeface="ＭＳ Ｐゴシック" charset="-128"/>
              </a:rPr>
              <a:t> is a great way to supplement your college savings and invite relatives and friends to give the gift of education.</a:t>
            </a:r>
          </a:p>
          <a:p>
            <a:endParaRPr lang="en-US" altLang="en-US" dirty="0">
              <a:latin typeface="Times" panose="02020603050405020304" pitchFamily="18" charset="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630252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anose="02020603050405020304" pitchFamily="18" charset="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888415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81100" y="696913"/>
            <a:ext cx="4648200" cy="3486150"/>
          </a:xfrm>
          <a:ln/>
        </p:spPr>
      </p:sp>
      <p:sp>
        <p:nvSpPr>
          <p:cNvPr id="532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pitchFamily="-32" charset="0"/>
                <a:ea typeface="ＭＳ Ｐゴシック" charset="-128"/>
                <a:cs typeface="ＭＳ Ｐゴシック" charset="-128"/>
              </a:rPr>
              <a:t>Another free program we offer is </a:t>
            </a:r>
            <a:r>
              <a:rPr lang="en-US" sz="1200" kern="1200" dirty="0" err="1">
                <a:solidFill>
                  <a:schemeClr val="tx1"/>
                </a:solidFill>
                <a:effectLst/>
                <a:latin typeface="Times" pitchFamily="-32" charset="0"/>
                <a:ea typeface="ＭＳ Ｐゴシック" charset="-128"/>
                <a:cs typeface="ＭＳ Ｐゴシック" charset="-128"/>
              </a:rPr>
              <a:t>Upromise</a:t>
            </a:r>
            <a:r>
              <a:rPr lang="en-US" sz="1200" kern="1200" dirty="0">
                <a:solidFill>
                  <a:schemeClr val="tx1"/>
                </a:solidFill>
                <a:effectLst/>
                <a:latin typeface="Times" pitchFamily="-32" charset="0"/>
                <a:ea typeface="ＭＳ Ｐゴシック" charset="-128"/>
                <a:cs typeface="ＭＳ Ｐゴシック" charset="-128"/>
              </a:rPr>
              <a:t> Rewards. To join, visit </a:t>
            </a:r>
            <a:r>
              <a:rPr lang="en-US" sz="1200" u="sng" kern="1200" dirty="0">
                <a:solidFill>
                  <a:schemeClr val="tx1"/>
                </a:solidFill>
                <a:effectLst/>
                <a:latin typeface="Times" pitchFamily="-32" charset="0"/>
                <a:ea typeface="ＭＳ Ｐゴシック" charset="-128"/>
                <a:cs typeface="ＭＳ Ｐゴシック" charset="-128"/>
                <a:hlinkClick r:id="rId3"/>
              </a:rPr>
              <a:t>www.upromise.com/indiana</a:t>
            </a:r>
            <a:r>
              <a:rPr lang="en-US" sz="1200" kern="1200" dirty="0">
                <a:solidFill>
                  <a:schemeClr val="tx1"/>
                </a:solidFill>
                <a:effectLst/>
                <a:latin typeface="Times" pitchFamily="-32" charset="0"/>
                <a:ea typeface="ＭＳ Ｐゴシック" charset="-128"/>
                <a:cs typeface="ＭＳ Ｐゴシック" charset="-128"/>
              </a:rPr>
              <a:t> and link your </a:t>
            </a:r>
            <a:r>
              <a:rPr lang="en-US" sz="1200" kern="1200" dirty="0" err="1">
                <a:solidFill>
                  <a:schemeClr val="tx1"/>
                </a:solidFill>
                <a:effectLst/>
                <a:latin typeface="Times" pitchFamily="-32" charset="0"/>
                <a:ea typeface="ＭＳ Ｐゴシック" charset="-128"/>
                <a:cs typeface="ＭＳ Ｐゴシック" charset="-128"/>
              </a:rPr>
              <a:t>CollegeChoice</a:t>
            </a:r>
            <a:r>
              <a:rPr lang="en-US" sz="1200" kern="1200" dirty="0">
                <a:solidFill>
                  <a:schemeClr val="tx1"/>
                </a:solidFill>
                <a:effectLst/>
                <a:latin typeface="Times" pitchFamily="-32" charset="0"/>
                <a:ea typeface="ＭＳ Ｐゴシック" charset="-128"/>
                <a:cs typeface="ＭＳ Ｐゴシック" charset="-128"/>
              </a:rPr>
              <a:t> 529 account with your </a:t>
            </a:r>
            <a:r>
              <a:rPr lang="en-US" sz="1200" kern="1200" dirty="0" err="1">
                <a:solidFill>
                  <a:schemeClr val="tx1"/>
                </a:solidFill>
                <a:effectLst/>
                <a:latin typeface="Times" pitchFamily="-32" charset="0"/>
                <a:ea typeface="ＭＳ Ｐゴシック" charset="-128"/>
                <a:cs typeface="ＭＳ Ｐゴシック" charset="-128"/>
              </a:rPr>
              <a:t>Upromise</a:t>
            </a:r>
            <a:r>
              <a:rPr lang="en-US" sz="1200" kern="1200" dirty="0">
                <a:solidFill>
                  <a:schemeClr val="tx1"/>
                </a:solidFill>
                <a:effectLst/>
                <a:latin typeface="Times" pitchFamily="-32" charset="0"/>
                <a:ea typeface="ＭＳ Ｐゴシック" charset="-128"/>
                <a:cs typeface="ＭＳ Ｐゴシック" charset="-128"/>
              </a:rPr>
              <a:t> account. You can earn cash back on everyday purchases, which can then be automatically transferred to your </a:t>
            </a:r>
            <a:r>
              <a:rPr lang="en-US" sz="1200" kern="1200" dirty="0" err="1">
                <a:solidFill>
                  <a:schemeClr val="tx1"/>
                </a:solidFill>
                <a:effectLst/>
                <a:latin typeface="Times" pitchFamily="-32" charset="0"/>
                <a:ea typeface="ＭＳ Ｐゴシック" charset="-128"/>
                <a:cs typeface="ＭＳ Ｐゴシック" charset="-128"/>
              </a:rPr>
              <a:t>CollegeChoice</a:t>
            </a:r>
            <a:r>
              <a:rPr lang="en-US" sz="1200" kern="1200" dirty="0">
                <a:solidFill>
                  <a:schemeClr val="tx1"/>
                </a:solidFill>
                <a:effectLst/>
                <a:latin typeface="Times" pitchFamily="-32" charset="0"/>
                <a:ea typeface="ＭＳ Ｐゴシック" charset="-128"/>
                <a:cs typeface="ＭＳ Ｐゴシック" charset="-128"/>
              </a:rPr>
              <a:t> account in increments of at least $25.</a:t>
            </a:r>
          </a:p>
        </p:txBody>
      </p:sp>
    </p:spTree>
    <p:extLst>
      <p:ext uri="{BB962C8B-B14F-4D97-AF65-F5344CB8AC3E}">
        <p14:creationId xmlns:p14="http://schemas.microsoft.com/office/powerpoint/2010/main" val="1500533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pitchFamily="-32" charset="0"/>
                <a:ea typeface="ＭＳ Ｐゴシック" charset="-128"/>
                <a:cs typeface="ＭＳ Ｐゴシック" charset="-128"/>
              </a:rPr>
              <a:t>To learn more or enroll in the </a:t>
            </a:r>
            <a:r>
              <a:rPr lang="en-US" sz="1200" kern="1200" dirty="0" err="1">
                <a:solidFill>
                  <a:schemeClr val="tx1"/>
                </a:solidFill>
                <a:effectLst/>
                <a:latin typeface="Times" pitchFamily="-32" charset="0"/>
                <a:ea typeface="ＭＳ Ｐゴシック" charset="-128"/>
                <a:cs typeface="ＭＳ Ｐゴシック" charset="-128"/>
              </a:rPr>
              <a:t>CollegeChoice</a:t>
            </a:r>
            <a:r>
              <a:rPr lang="en-US" sz="1200" kern="1200" dirty="0">
                <a:solidFill>
                  <a:schemeClr val="tx1"/>
                </a:solidFill>
                <a:effectLst/>
                <a:latin typeface="Times" pitchFamily="-32" charset="0"/>
                <a:ea typeface="ＭＳ Ｐゴシック" charset="-128"/>
                <a:cs typeface="ＭＳ Ｐゴシック" charset="-128"/>
              </a:rPr>
              <a:t> 529 Direct Savings Plan, please visit </a:t>
            </a:r>
            <a:r>
              <a:rPr lang="en-US" sz="1200" u="sng" kern="1200" dirty="0">
                <a:solidFill>
                  <a:schemeClr val="tx1"/>
                </a:solidFill>
                <a:effectLst/>
                <a:latin typeface="Times" pitchFamily="-32" charset="0"/>
                <a:ea typeface="ＭＳ Ｐゴシック" charset="-128"/>
                <a:cs typeface="ＭＳ Ｐゴシック" charset="-128"/>
                <a:hlinkClick r:id="rId3"/>
              </a:rPr>
              <a:t>www.indianas529.com</a:t>
            </a:r>
            <a:r>
              <a:rPr lang="en-US" sz="1200" kern="1200" dirty="0">
                <a:solidFill>
                  <a:schemeClr val="tx1"/>
                </a:solidFill>
                <a:effectLst/>
                <a:latin typeface="Times" pitchFamily="-32" charset="0"/>
                <a:ea typeface="ＭＳ Ｐゴシック" charset="-128"/>
                <a:cs typeface="ＭＳ Ｐゴシック" charset="-128"/>
              </a:rPr>
              <a:t>. </a:t>
            </a:r>
            <a:r>
              <a:rPr lang="en-US" sz="1200" kern="1200">
                <a:solidFill>
                  <a:schemeClr val="tx1"/>
                </a:solidFill>
                <a:effectLst/>
                <a:latin typeface="Times" pitchFamily="-32" charset="0"/>
                <a:ea typeface="ＭＳ Ｐゴシック" charset="-128"/>
                <a:cs typeface="ＭＳ Ｐゴシック" charset="-128"/>
              </a:rPr>
              <a:t>If you already have an account or have questions about your account after enrollment, you may speak with a Client Service Representative by calling 1.866.485.9383.</a:t>
            </a:r>
          </a:p>
          <a:p>
            <a:endParaRPr lang="en-US" altLang="en-US" dirty="0">
              <a:latin typeface="Times" panose="02020603050405020304" pitchFamily="18" charset="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2498625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a:solidFill>
                  <a:schemeClr val="tx1"/>
                </a:solidFill>
                <a:effectLst/>
                <a:latin typeface="Times" pitchFamily="-32" charset="0"/>
                <a:ea typeface="ＭＳ Ｐゴシック" charset="-128"/>
                <a:cs typeface="ＭＳ Ｐゴシック" charset="-128"/>
              </a:rPr>
              <a:t>Unfortunately, many parents and families put off saving for higher education and just plan on taking out student loans when the time comes.</a:t>
            </a:r>
          </a:p>
          <a:p>
            <a:r>
              <a:rPr lang="en-US" sz="1200" kern="1200">
                <a:solidFill>
                  <a:schemeClr val="tx1"/>
                </a:solidFill>
                <a:effectLst/>
                <a:latin typeface="Times" pitchFamily="-32" charset="0"/>
                <a:ea typeface="ＭＳ Ｐゴシック" charset="-128"/>
                <a:cs typeface="ＭＳ Ｐゴシック" charset="-128"/>
              </a:rPr>
              <a:t>As you can see from the two scenarios on this slide, saving now can help you save later. And while you might not be able to save for the entire cost of college, you can significantly reduce the amount you or your student will have to borrow.</a:t>
            </a:r>
          </a:p>
          <a:p>
            <a:r>
              <a:rPr lang="en-US" sz="1200" kern="1200">
                <a:solidFill>
                  <a:schemeClr val="tx1"/>
                </a:solidFill>
                <a:effectLst/>
                <a:latin typeface="Times" pitchFamily="-32" charset="0"/>
                <a:ea typeface="ＭＳ Ｐゴシック" charset="-128"/>
                <a:cs typeface="ＭＳ Ｐゴシック" charset="-128"/>
              </a:rPr>
              <a:t>In Scenario 1, Terry’s parents started saving $100 each month when he was born.  After 18 years and assuming a 5% rate of return on their investments, they could have potentially saved over $35,000.  </a:t>
            </a:r>
          </a:p>
          <a:p>
            <a:r>
              <a:rPr lang="en-US" sz="1200" kern="1200">
                <a:solidFill>
                  <a:schemeClr val="tx1"/>
                </a:solidFill>
                <a:effectLst/>
                <a:latin typeface="Times" pitchFamily="-32" charset="0"/>
                <a:ea typeface="ＭＳ Ｐゴシック" charset="-128"/>
                <a:cs typeface="ＭＳ Ｐゴシック" charset="-128"/>
              </a:rPr>
              <a:t>In Scenario 2, Terry or his parents put off saving and had to borrow the $35,000 they could have already built up to pay for college. Based on a potential private student loan interest rate of 7%, Terry could be faced with a monthly payment of $406 for 10 years, or a total of over $48,000 in debt repayment -- $27,000 more than the money they would have set aside in Scenario 1.</a:t>
            </a:r>
          </a:p>
          <a:p>
            <a:endParaRPr lang="en-US" altLang="en-US" dirty="0">
              <a:latin typeface="Times" panose="02020603050405020304" pitchFamily="18" charset="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1650060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a:solidFill>
                  <a:schemeClr val="tx1"/>
                </a:solidFill>
                <a:effectLst/>
                <a:latin typeface="Times" pitchFamily="-32" charset="0"/>
                <a:ea typeface="ＭＳ Ｐゴシック" charset="-128"/>
                <a:cs typeface="ＭＳ Ｐゴシック" charset="-128"/>
              </a:rPr>
              <a:t>Fortunately, 529 Plans like the CollegeChoice 529 Direct Savings Plan are specially designed to help you and your loved ones start saving for future education expenses. Let’s learn more about it!</a:t>
            </a:r>
          </a:p>
          <a:p>
            <a:endParaRPr lang="en-US" dirty="0"/>
          </a:p>
        </p:txBody>
      </p:sp>
    </p:spTree>
    <p:extLst>
      <p:ext uri="{BB962C8B-B14F-4D97-AF65-F5344CB8AC3E}">
        <p14:creationId xmlns:p14="http://schemas.microsoft.com/office/powerpoint/2010/main" val="2683349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pitchFamily="-32" charset="0"/>
                <a:ea typeface="ＭＳ Ｐゴシック" charset="-128"/>
                <a:cs typeface="ＭＳ Ｐゴシック" charset="-128"/>
              </a:rPr>
              <a:t>The </a:t>
            </a:r>
            <a:r>
              <a:rPr lang="en-US" sz="1200" kern="1200" dirty="0" err="1">
                <a:solidFill>
                  <a:schemeClr val="tx1"/>
                </a:solidFill>
                <a:effectLst/>
                <a:latin typeface="Times" pitchFamily="-32" charset="0"/>
                <a:ea typeface="ＭＳ Ｐゴシック" charset="-128"/>
                <a:cs typeface="ＭＳ Ｐゴシック" charset="-128"/>
              </a:rPr>
              <a:t>CollegeChoice</a:t>
            </a:r>
            <a:r>
              <a:rPr lang="en-US" sz="1200" kern="1200" dirty="0">
                <a:solidFill>
                  <a:schemeClr val="tx1"/>
                </a:solidFill>
                <a:effectLst/>
                <a:latin typeface="Times" pitchFamily="-32" charset="0"/>
                <a:ea typeface="ＭＳ Ｐゴシック" charset="-128"/>
                <a:cs typeface="ＭＳ Ｐゴシック" charset="-128"/>
              </a:rPr>
              <a:t> 529 Direct Savings Plan is sponsored by the State of Indiana and administered by the Indiana Education Savings Authority, which is chaired by State Treasurer Kelly Mitchell. The program is managed with help from </a:t>
            </a:r>
            <a:r>
              <a:rPr lang="en-US" sz="1200" kern="1200" dirty="0" err="1">
                <a:solidFill>
                  <a:schemeClr val="tx1"/>
                </a:solidFill>
                <a:effectLst/>
                <a:latin typeface="Times" pitchFamily="-32" charset="0"/>
                <a:ea typeface="ＭＳ Ｐゴシック" charset="-128"/>
                <a:cs typeface="ＭＳ Ｐゴシック" charset="-128"/>
              </a:rPr>
              <a:t>Ascensus</a:t>
            </a:r>
            <a:r>
              <a:rPr lang="en-US" sz="1200" kern="1200" dirty="0">
                <a:solidFill>
                  <a:schemeClr val="tx1"/>
                </a:solidFill>
                <a:effectLst/>
                <a:latin typeface="Times" pitchFamily="-32" charset="0"/>
                <a:ea typeface="ＭＳ Ｐゴシック" charset="-128"/>
                <a:cs typeface="ＭＳ Ｐゴシック" charset="-128"/>
              </a:rPr>
              <a:t> College Savings, the national leader in 529 assets.</a:t>
            </a:r>
          </a:p>
          <a:p>
            <a:endParaRPr lang="en-US" altLang="en-US" dirty="0">
              <a:latin typeface="Times" panose="02020603050405020304" pitchFamily="18" charset="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1944051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Times" pitchFamily="-32" charset="0"/>
                <a:ea typeface="ＭＳ Ｐゴシック" charset="-128"/>
                <a:cs typeface="ＭＳ Ｐゴシック" charset="-128"/>
              </a:rPr>
              <a:t>Most states offer 529 Plans with a number of tax benefits.  From a federal tax perspective, all of your earnings will grow tax-deferred and can be withdrawn tax-free when used for a qualified higher education expense.  Additionally, Indiana has the best state tax incentive in the nation: a 20% state income tax credit worth up to $1,000 every year. For example – If you were to contribute $5,000 to a </a:t>
            </a:r>
            <a:r>
              <a:rPr lang="en-US" sz="1200" kern="1200" dirty="0" err="1">
                <a:solidFill>
                  <a:schemeClr val="tx1"/>
                </a:solidFill>
                <a:effectLst/>
                <a:latin typeface="Times" pitchFamily="-32" charset="0"/>
                <a:ea typeface="ＭＳ Ｐゴシック" charset="-128"/>
                <a:cs typeface="ＭＳ Ｐゴシック" charset="-128"/>
              </a:rPr>
              <a:t>CollegeChoice</a:t>
            </a:r>
            <a:r>
              <a:rPr lang="en-US" sz="1200" kern="1200" dirty="0">
                <a:solidFill>
                  <a:schemeClr val="tx1"/>
                </a:solidFill>
                <a:effectLst/>
                <a:latin typeface="Times" pitchFamily="-32" charset="0"/>
                <a:ea typeface="ＭＳ Ｐゴシック" charset="-128"/>
                <a:cs typeface="ＭＳ Ｐゴシック" charset="-128"/>
              </a:rPr>
              <a:t> 529 account, you are eligible to claim a $1,000 credit on your state tax return.  If you contribute less than $5,000, you are eligible for a 20% credit on whatever contributions were made in that tax year.  The tax credit is available to both account owners and third-party gift contributors, so parents, grandparents and others can all work together to save and take advantage.</a:t>
            </a:r>
          </a:p>
          <a:p>
            <a:r>
              <a:rPr lang="en-US" sz="1200" kern="1200" dirty="0">
                <a:solidFill>
                  <a:schemeClr val="tx1"/>
                </a:solidFill>
                <a:effectLst/>
                <a:latin typeface="Times" pitchFamily="-32" charset="0"/>
                <a:ea typeface="ＭＳ Ｐゴシック" charset="-128"/>
                <a:cs typeface="ＭＳ Ｐゴシック" charset="-128"/>
              </a:rPr>
              <a:t>Most states offer a tax deduction, the total impact of which is more difficult to understand and plan around. Indiana is fortunate to offer a tax credit that can come right off the bottom line of your tax liability.  </a:t>
            </a:r>
          </a:p>
          <a:p>
            <a:r>
              <a:rPr lang="en-US" sz="1200" kern="1200" dirty="0">
                <a:solidFill>
                  <a:schemeClr val="tx1"/>
                </a:solidFill>
                <a:effectLst/>
                <a:latin typeface="Times" pitchFamily="-32" charset="0"/>
                <a:ea typeface="ＭＳ Ｐゴシック" charset="-128"/>
                <a:cs typeface="ＭＳ Ｐゴシック" charset="-128"/>
              </a:rPr>
              <a:t>Additionally – assets saved in a 529 Plan account can be used for tuition and fees, room and board, books, computers and required supplies at most accredited higher education institutions across the country – in fact, at any school that is eligible to receive federal financial aid.  These can include traditional two- or four-year universities, both public and private, in-state and out-of-state, graduate programs, and skilled trade or technical schools. </a:t>
            </a:r>
          </a:p>
          <a:p>
            <a:endParaRPr lang="en-US" altLang="en-US" dirty="0">
              <a:latin typeface="Times" panose="02020603050405020304" pitchFamily="18" charset="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3298983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pitchFamily="-32" charset="0"/>
                <a:ea typeface="ＭＳ Ｐゴシック" charset="-128"/>
                <a:cs typeface="ＭＳ Ｐゴシック" charset="-128"/>
              </a:rPr>
              <a:t>This slide illustrates the difference between a taxable account and a tax-deferred account, like a 529 Plan.  As you can see, regardless of how much you are saving, you will typically end up with more assets in the tax-deferred account, because you are not paying taxes each year on the earnings as you would in a regular, taxed savings account.  The longer and more you save, the more your 529 Plan account is able to take advantage of the power of compounding interest.</a:t>
            </a:r>
          </a:p>
          <a:p>
            <a:endParaRPr lang="en-US" altLang="en-US" dirty="0">
              <a:latin typeface="Times" panose="02020603050405020304" pitchFamily="18" charset="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3543113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err="1">
                <a:solidFill>
                  <a:schemeClr val="tx1"/>
                </a:solidFill>
                <a:effectLst/>
                <a:latin typeface="Times" pitchFamily="-32" charset="0"/>
                <a:ea typeface="ＭＳ Ｐゴシック" charset="-128"/>
                <a:cs typeface="ＭＳ Ｐゴシック" charset="-128"/>
              </a:rPr>
              <a:t>CollegeChoice</a:t>
            </a:r>
            <a:r>
              <a:rPr lang="en-US" sz="1200" kern="1200" dirty="0">
                <a:solidFill>
                  <a:schemeClr val="tx1"/>
                </a:solidFill>
                <a:effectLst/>
                <a:latin typeface="Times" pitchFamily="-32" charset="0"/>
                <a:ea typeface="ＭＳ Ｐゴシック" charset="-128"/>
                <a:cs typeface="ＭＳ Ｐゴシック" charset="-128"/>
              </a:rPr>
              <a:t> 529 strives to keep fees in the Direct Plan affordable. Currently, fees range from 20 to 84 basis points, or between $2.00 and $8.40 per $1,000 in the account. These will vary based on the portfolio or portfolios you are invested in, and fees have been reduced by over 10% for most accounts in the past two years.  Indiana residents, whether they are the account owner or its beneficiary, do not pay an annual account fee. </a:t>
            </a:r>
          </a:p>
          <a:p>
            <a:r>
              <a:rPr lang="en-US" sz="1200" kern="1200" dirty="0">
                <a:solidFill>
                  <a:schemeClr val="tx1"/>
                </a:solidFill>
                <a:effectLst/>
                <a:latin typeface="Times" pitchFamily="-32" charset="0"/>
                <a:ea typeface="ＭＳ Ｐゴシック" charset="-128"/>
                <a:cs typeface="ＭＳ Ｐゴシック" charset="-128"/>
              </a:rPr>
              <a:t>The low minimum contribution amount of $10 ensures that almost anyone who wishes to save may do so. Any additional one-time or recurring contribution must also be at least $10. Aside from that, there are no requirements as to how much or how often you must contribute.  </a:t>
            </a:r>
          </a:p>
          <a:p>
            <a:r>
              <a:rPr lang="en-US" sz="1200" kern="1200" dirty="0">
                <a:solidFill>
                  <a:schemeClr val="tx1"/>
                </a:solidFill>
                <a:effectLst/>
                <a:latin typeface="Times" pitchFamily="-32" charset="0"/>
                <a:ea typeface="ＭＳ Ｐゴシック" charset="-128"/>
                <a:cs typeface="ＭＳ Ｐゴシック" charset="-128"/>
              </a:rPr>
              <a:t>There are also high maximum limits for those who wish to save a substantial amount. Each year, a contributor may save up to $14,000 per beneficiary. Altogether, all contributors may save or earn up to $450,000 per beneficiary in all accounts under the beneficiary’s name.</a:t>
            </a:r>
          </a:p>
          <a:p>
            <a:endParaRPr lang="en-US" altLang="en-US" dirty="0">
              <a:latin typeface="Times" panose="02020603050405020304" pitchFamily="18" charset="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1364169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pitchFamily="-32" charset="0"/>
                <a:ea typeface="ＭＳ Ｐゴシック" charset="-128"/>
                <a:cs typeface="ＭＳ Ｐゴシック" charset="-128"/>
              </a:rPr>
              <a:t>We have a variety of investment options for you to choose from within the </a:t>
            </a:r>
            <a:r>
              <a:rPr lang="en-US" sz="1200" kern="1200" dirty="0" err="1">
                <a:solidFill>
                  <a:schemeClr val="tx1"/>
                </a:solidFill>
                <a:effectLst/>
                <a:latin typeface="Times" pitchFamily="-32" charset="0"/>
                <a:ea typeface="ＭＳ Ｐゴシック" charset="-128"/>
                <a:cs typeface="ＭＳ Ｐゴシック" charset="-128"/>
              </a:rPr>
              <a:t>CollegeChoice</a:t>
            </a:r>
            <a:r>
              <a:rPr lang="en-US" sz="1200" kern="1200" dirty="0">
                <a:solidFill>
                  <a:schemeClr val="tx1"/>
                </a:solidFill>
                <a:effectLst/>
                <a:latin typeface="Times" pitchFamily="-32" charset="0"/>
                <a:ea typeface="ＭＳ Ｐゴシック" charset="-128"/>
                <a:cs typeface="ＭＳ Ｐゴシック" charset="-128"/>
              </a:rPr>
              <a:t> Direct Plan.  The first is our Age-Based option, which is based on the age of the account beneficiary and is managed mostly by Vanguard, a household name in the investment world.  We also offer a number of individual options that give you the flexibility to choose which you would like your contributions to be invested in, based upon need or preference.  </a:t>
            </a:r>
          </a:p>
          <a:p>
            <a:endParaRPr lang="en-US" altLang="en-US" dirty="0">
              <a:latin typeface="Times" panose="02020603050405020304" pitchFamily="18" charset="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356288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067800" cy="685800"/>
          </a:xfrm>
          <a:prstGeom prst="rect">
            <a:avLst/>
          </a:prstGeom>
          <a:noFill/>
          <a:ln>
            <a:noFill/>
          </a:ln>
          <a:extLst/>
        </p:spPr>
        <p:txBody>
          <a:bodyPr wrap="none" anchor="ctr"/>
          <a:lstStyle>
            <a:lvl1pPr>
              <a:defRPr sz="2000">
                <a:solidFill>
                  <a:schemeClr val="tx1"/>
                </a:solidFill>
                <a:latin typeface="Times" pitchFamily="-1" charset="0"/>
                <a:ea typeface="ＭＳ Ｐゴシック" pitchFamily="34" charset="-128"/>
              </a:defRPr>
            </a:lvl1pPr>
            <a:lvl2pPr marL="742950" indent="-285750">
              <a:defRPr sz="2000">
                <a:solidFill>
                  <a:schemeClr val="tx1"/>
                </a:solidFill>
                <a:latin typeface="Times" pitchFamily="-1" charset="0"/>
                <a:ea typeface="ＭＳ Ｐゴシック" pitchFamily="34" charset="-128"/>
              </a:defRPr>
            </a:lvl2pPr>
            <a:lvl3pPr marL="1143000" indent="-228600">
              <a:defRPr sz="2000">
                <a:solidFill>
                  <a:schemeClr val="tx1"/>
                </a:solidFill>
                <a:latin typeface="Times" pitchFamily="-1" charset="0"/>
                <a:ea typeface="ＭＳ Ｐゴシック" pitchFamily="34" charset="-128"/>
              </a:defRPr>
            </a:lvl3pPr>
            <a:lvl4pPr marL="1600200" indent="-228600">
              <a:defRPr sz="2000">
                <a:solidFill>
                  <a:schemeClr val="tx1"/>
                </a:solidFill>
                <a:latin typeface="Times" pitchFamily="-1" charset="0"/>
                <a:ea typeface="ＭＳ Ｐゴシック" pitchFamily="34" charset="-128"/>
              </a:defRPr>
            </a:lvl4pPr>
            <a:lvl5pPr marL="2057400" indent="-228600">
              <a:defRPr sz="2000">
                <a:solidFill>
                  <a:schemeClr val="tx1"/>
                </a:solidFill>
                <a:latin typeface="Times" pitchFamily="-1"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pitchFamily="-1"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pitchFamily="-1"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pitchFamily="-1"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pitchFamily="-1" charset="0"/>
                <a:ea typeface="ＭＳ Ｐゴシック" pitchFamily="34" charset="-128"/>
              </a:defRPr>
            </a:lvl9pPr>
          </a:lstStyle>
          <a:p>
            <a:pPr>
              <a:defRPr/>
            </a:pPr>
            <a:endParaRPr lang="en-US" altLang="en-US"/>
          </a:p>
        </p:txBody>
      </p:sp>
      <p:sp>
        <p:nvSpPr>
          <p:cNvPr id="5" name="Rectangle 3"/>
          <p:cNvSpPr>
            <a:spLocks noChangeArrowheads="1"/>
          </p:cNvSpPr>
          <p:nvPr/>
        </p:nvSpPr>
        <p:spPr bwMode="auto">
          <a:xfrm>
            <a:off x="0" y="0"/>
            <a:ext cx="9144000" cy="1004888"/>
          </a:xfrm>
          <a:prstGeom prst="rect">
            <a:avLst/>
          </a:prstGeom>
          <a:noFill/>
          <a:ln>
            <a:noFill/>
          </a:ln>
          <a:extLst/>
        </p:spPr>
        <p:txBody>
          <a:bodyPr wrap="none" anchor="ctr"/>
          <a:lstStyle>
            <a:lvl1pPr>
              <a:defRPr sz="2000">
                <a:solidFill>
                  <a:schemeClr val="tx1"/>
                </a:solidFill>
                <a:latin typeface="Times" pitchFamily="-1" charset="0"/>
                <a:ea typeface="ＭＳ Ｐゴシック" pitchFamily="34" charset="-128"/>
              </a:defRPr>
            </a:lvl1pPr>
            <a:lvl2pPr marL="742950" indent="-285750">
              <a:defRPr sz="2000">
                <a:solidFill>
                  <a:schemeClr val="tx1"/>
                </a:solidFill>
                <a:latin typeface="Times" pitchFamily="-1" charset="0"/>
                <a:ea typeface="ＭＳ Ｐゴシック" pitchFamily="34" charset="-128"/>
              </a:defRPr>
            </a:lvl2pPr>
            <a:lvl3pPr marL="1143000" indent="-228600">
              <a:defRPr sz="2000">
                <a:solidFill>
                  <a:schemeClr val="tx1"/>
                </a:solidFill>
                <a:latin typeface="Times" pitchFamily="-1" charset="0"/>
                <a:ea typeface="ＭＳ Ｐゴシック" pitchFamily="34" charset="-128"/>
              </a:defRPr>
            </a:lvl3pPr>
            <a:lvl4pPr marL="1600200" indent="-228600">
              <a:defRPr sz="2000">
                <a:solidFill>
                  <a:schemeClr val="tx1"/>
                </a:solidFill>
                <a:latin typeface="Times" pitchFamily="-1" charset="0"/>
                <a:ea typeface="ＭＳ Ｐゴシック" pitchFamily="34" charset="-128"/>
              </a:defRPr>
            </a:lvl4pPr>
            <a:lvl5pPr marL="2057400" indent="-228600">
              <a:defRPr sz="2000">
                <a:solidFill>
                  <a:schemeClr val="tx1"/>
                </a:solidFill>
                <a:latin typeface="Times" pitchFamily="-1"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pitchFamily="-1"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pitchFamily="-1"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pitchFamily="-1"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pitchFamily="-1" charset="0"/>
                <a:ea typeface="ＭＳ Ｐゴシック" pitchFamily="34" charset="-128"/>
              </a:defRPr>
            </a:lvl9pPr>
          </a:lstStyle>
          <a:p>
            <a:pPr>
              <a:defRPr/>
            </a:pPr>
            <a:endParaRPr lang="en-US" altLang="en-US"/>
          </a:p>
        </p:txBody>
      </p:sp>
      <p:sp>
        <p:nvSpPr>
          <p:cNvPr id="6" name="Text Box 37"/>
          <p:cNvSpPr txBox="1">
            <a:spLocks noChangeArrowheads="1"/>
          </p:cNvSpPr>
          <p:nvPr userDrawn="1"/>
        </p:nvSpPr>
        <p:spPr bwMode="auto">
          <a:xfrm>
            <a:off x="457200" y="6172200"/>
            <a:ext cx="2057400" cy="228600"/>
          </a:xfrm>
          <a:prstGeom prst="rect">
            <a:avLst/>
          </a:prstGeom>
          <a:noFill/>
          <a:ln w="12700">
            <a:noFill/>
            <a:miter lim="800000"/>
            <a:headEnd/>
            <a:tailEnd/>
          </a:ln>
          <a:effectLst/>
        </p:spPr>
        <p:txBody>
          <a:bodyPr>
            <a:spAutoFit/>
          </a:bodyPr>
          <a:lstStyle>
            <a:lvl1pPr>
              <a:defRPr sz="2000">
                <a:solidFill>
                  <a:schemeClr val="tx1"/>
                </a:solidFill>
                <a:latin typeface="Times" pitchFamily="-1" charset="0"/>
                <a:ea typeface="ＭＳ Ｐゴシック" pitchFamily="-1" charset="-128"/>
              </a:defRPr>
            </a:lvl1pPr>
            <a:lvl2pPr marL="37931725" indent="-37474525">
              <a:defRPr sz="2000">
                <a:solidFill>
                  <a:schemeClr val="tx1"/>
                </a:solidFill>
                <a:latin typeface="Times" pitchFamily="-1" charset="0"/>
                <a:ea typeface="ＭＳ Ｐゴシック" pitchFamily="-1" charset="-128"/>
              </a:defRPr>
            </a:lvl2pPr>
            <a:lvl3pPr>
              <a:defRPr sz="2000">
                <a:solidFill>
                  <a:schemeClr val="tx1"/>
                </a:solidFill>
                <a:latin typeface="Times" pitchFamily="-1" charset="0"/>
                <a:ea typeface="ＭＳ Ｐゴシック" pitchFamily="-1" charset="-128"/>
              </a:defRPr>
            </a:lvl3pPr>
            <a:lvl4pPr>
              <a:defRPr sz="2000">
                <a:solidFill>
                  <a:schemeClr val="tx1"/>
                </a:solidFill>
                <a:latin typeface="Times" pitchFamily="-1" charset="0"/>
                <a:ea typeface="ＭＳ Ｐゴシック" pitchFamily="-1" charset="-128"/>
              </a:defRPr>
            </a:lvl4pPr>
            <a:lvl5pPr>
              <a:defRPr sz="2000">
                <a:solidFill>
                  <a:schemeClr val="tx1"/>
                </a:solidFill>
                <a:latin typeface="Times" pitchFamily="-1" charset="0"/>
                <a:ea typeface="ＭＳ Ｐゴシック" pitchFamily="-1" charset="-128"/>
              </a:defRPr>
            </a:lvl5pPr>
            <a:lvl6pPr marL="457200" eaLnBrk="0" fontAlgn="base" hangingPunct="0">
              <a:spcBef>
                <a:spcPct val="0"/>
              </a:spcBef>
              <a:spcAft>
                <a:spcPct val="0"/>
              </a:spcAft>
              <a:defRPr sz="2000">
                <a:solidFill>
                  <a:schemeClr val="tx1"/>
                </a:solidFill>
                <a:latin typeface="Times" pitchFamily="-1" charset="0"/>
                <a:ea typeface="ＭＳ Ｐゴシック" pitchFamily="-1" charset="-128"/>
              </a:defRPr>
            </a:lvl6pPr>
            <a:lvl7pPr marL="914400" eaLnBrk="0" fontAlgn="base" hangingPunct="0">
              <a:spcBef>
                <a:spcPct val="0"/>
              </a:spcBef>
              <a:spcAft>
                <a:spcPct val="0"/>
              </a:spcAft>
              <a:defRPr sz="2000">
                <a:solidFill>
                  <a:schemeClr val="tx1"/>
                </a:solidFill>
                <a:latin typeface="Times" pitchFamily="-1" charset="0"/>
                <a:ea typeface="ＭＳ Ｐゴシック" pitchFamily="-1" charset="-128"/>
              </a:defRPr>
            </a:lvl7pPr>
            <a:lvl8pPr marL="1371600" eaLnBrk="0" fontAlgn="base" hangingPunct="0">
              <a:spcBef>
                <a:spcPct val="0"/>
              </a:spcBef>
              <a:spcAft>
                <a:spcPct val="0"/>
              </a:spcAft>
              <a:defRPr sz="2000">
                <a:solidFill>
                  <a:schemeClr val="tx1"/>
                </a:solidFill>
                <a:latin typeface="Times" pitchFamily="-1" charset="0"/>
                <a:ea typeface="ＭＳ Ｐゴシック" pitchFamily="-1" charset="-128"/>
              </a:defRPr>
            </a:lvl8pPr>
            <a:lvl9pPr marL="1828800" eaLnBrk="0" fontAlgn="base" hangingPunct="0">
              <a:spcBef>
                <a:spcPct val="0"/>
              </a:spcBef>
              <a:spcAft>
                <a:spcPct val="0"/>
              </a:spcAft>
              <a:defRPr sz="2000">
                <a:solidFill>
                  <a:schemeClr val="tx1"/>
                </a:solidFill>
                <a:latin typeface="Times" pitchFamily="-1" charset="0"/>
                <a:ea typeface="ＭＳ Ｐゴシック" pitchFamily="-1" charset="-128"/>
              </a:defRPr>
            </a:lvl9pPr>
          </a:lstStyle>
          <a:p>
            <a:pPr>
              <a:spcBef>
                <a:spcPct val="50000"/>
              </a:spcBef>
              <a:defRPr/>
            </a:pPr>
            <a:fld id="{FDD00276-1870-436D-8C59-B257E80B1AC7}" type="datetime2">
              <a:rPr lang="en-US" sz="900" smtClean="0">
                <a:latin typeface="Arial" charset="0"/>
              </a:rPr>
              <a:pPr>
                <a:spcBef>
                  <a:spcPct val="50000"/>
                </a:spcBef>
                <a:defRPr/>
              </a:pPr>
              <a:t>Tuesday, July 30, 2019</a:t>
            </a:fld>
            <a:endParaRPr lang="en-US" sz="900"/>
          </a:p>
        </p:txBody>
      </p:sp>
      <p:sp>
        <p:nvSpPr>
          <p:cNvPr id="7" name="Text Box 47"/>
          <p:cNvSpPr txBox="1">
            <a:spLocks noChangeArrowheads="1"/>
          </p:cNvSpPr>
          <p:nvPr userDrawn="1"/>
        </p:nvSpPr>
        <p:spPr bwMode="auto">
          <a:xfrm>
            <a:off x="457200" y="6400800"/>
            <a:ext cx="4191000" cy="438150"/>
          </a:xfrm>
          <a:prstGeom prst="rect">
            <a:avLst/>
          </a:prstGeom>
          <a:noFill/>
          <a:ln w="12700">
            <a:noFill/>
            <a:miter lim="800000"/>
            <a:headEnd/>
            <a:tailEnd/>
          </a:ln>
          <a:effectLst/>
        </p:spPr>
        <p:txBody>
          <a:bodyPr>
            <a:spAutoFit/>
          </a:bodyPr>
          <a:lstStyle>
            <a:lvl1pPr>
              <a:defRPr sz="2000">
                <a:solidFill>
                  <a:schemeClr val="tx1"/>
                </a:solidFill>
                <a:latin typeface="Times" pitchFamily="-1" charset="0"/>
                <a:ea typeface="ＭＳ Ｐゴシック" pitchFamily="-1" charset="-128"/>
              </a:defRPr>
            </a:lvl1pPr>
            <a:lvl2pPr marL="37931725" indent="-37474525">
              <a:defRPr sz="2000">
                <a:solidFill>
                  <a:schemeClr val="tx1"/>
                </a:solidFill>
                <a:latin typeface="Times" pitchFamily="-1" charset="0"/>
                <a:ea typeface="ＭＳ Ｐゴシック" pitchFamily="-1" charset="-128"/>
              </a:defRPr>
            </a:lvl2pPr>
            <a:lvl3pPr>
              <a:defRPr sz="2000">
                <a:solidFill>
                  <a:schemeClr val="tx1"/>
                </a:solidFill>
                <a:latin typeface="Times" pitchFamily="-1" charset="0"/>
                <a:ea typeface="ＭＳ Ｐゴシック" pitchFamily="-1" charset="-128"/>
              </a:defRPr>
            </a:lvl3pPr>
            <a:lvl4pPr>
              <a:defRPr sz="2000">
                <a:solidFill>
                  <a:schemeClr val="tx1"/>
                </a:solidFill>
                <a:latin typeface="Times" pitchFamily="-1" charset="0"/>
                <a:ea typeface="ＭＳ Ｐゴシック" pitchFamily="-1" charset="-128"/>
              </a:defRPr>
            </a:lvl4pPr>
            <a:lvl5pPr>
              <a:defRPr sz="2000">
                <a:solidFill>
                  <a:schemeClr val="tx1"/>
                </a:solidFill>
                <a:latin typeface="Times" pitchFamily="-1" charset="0"/>
                <a:ea typeface="ＭＳ Ｐゴシック" pitchFamily="-1" charset="-128"/>
              </a:defRPr>
            </a:lvl5pPr>
            <a:lvl6pPr marL="457200" eaLnBrk="0" fontAlgn="base" hangingPunct="0">
              <a:spcBef>
                <a:spcPct val="0"/>
              </a:spcBef>
              <a:spcAft>
                <a:spcPct val="0"/>
              </a:spcAft>
              <a:defRPr sz="2000">
                <a:solidFill>
                  <a:schemeClr val="tx1"/>
                </a:solidFill>
                <a:latin typeface="Times" pitchFamily="-1" charset="0"/>
                <a:ea typeface="ＭＳ Ｐゴシック" pitchFamily="-1" charset="-128"/>
              </a:defRPr>
            </a:lvl6pPr>
            <a:lvl7pPr marL="914400" eaLnBrk="0" fontAlgn="base" hangingPunct="0">
              <a:spcBef>
                <a:spcPct val="0"/>
              </a:spcBef>
              <a:spcAft>
                <a:spcPct val="0"/>
              </a:spcAft>
              <a:defRPr sz="2000">
                <a:solidFill>
                  <a:schemeClr val="tx1"/>
                </a:solidFill>
                <a:latin typeface="Times" pitchFamily="-1" charset="0"/>
                <a:ea typeface="ＭＳ Ｐゴシック" pitchFamily="-1" charset="-128"/>
              </a:defRPr>
            </a:lvl7pPr>
            <a:lvl8pPr marL="1371600" eaLnBrk="0" fontAlgn="base" hangingPunct="0">
              <a:spcBef>
                <a:spcPct val="0"/>
              </a:spcBef>
              <a:spcAft>
                <a:spcPct val="0"/>
              </a:spcAft>
              <a:defRPr sz="2000">
                <a:solidFill>
                  <a:schemeClr val="tx1"/>
                </a:solidFill>
                <a:latin typeface="Times" pitchFamily="-1" charset="0"/>
                <a:ea typeface="ＭＳ Ｐゴシック" pitchFamily="-1" charset="-128"/>
              </a:defRPr>
            </a:lvl8pPr>
            <a:lvl9pPr marL="1828800" eaLnBrk="0" fontAlgn="base" hangingPunct="0">
              <a:spcBef>
                <a:spcPct val="0"/>
              </a:spcBef>
              <a:spcAft>
                <a:spcPct val="0"/>
              </a:spcAft>
              <a:defRPr sz="2000">
                <a:solidFill>
                  <a:schemeClr val="tx1"/>
                </a:solidFill>
                <a:latin typeface="Times" pitchFamily="-1" charset="0"/>
                <a:ea typeface="ＭＳ Ｐゴシック" pitchFamily="-1" charset="-128"/>
              </a:defRPr>
            </a:lvl9pPr>
          </a:lstStyle>
          <a:p>
            <a:pPr>
              <a:spcBef>
                <a:spcPct val="50000"/>
              </a:spcBef>
              <a:defRPr/>
            </a:pPr>
            <a:r>
              <a:rPr lang="en-US" sz="900" dirty="0">
                <a:latin typeface="Helvetica" pitchFamily="-1" charset="0"/>
              </a:rPr>
              <a:t>CONFIDENTIAL © </a:t>
            </a:r>
            <a:r>
              <a:rPr lang="en-US" sz="900" dirty="0" smtClean="0">
                <a:latin typeface="Helvetica" pitchFamily="-1" charset="0"/>
              </a:rPr>
              <a:t>2018 </a:t>
            </a:r>
            <a:r>
              <a:rPr lang="en-US" sz="900" dirty="0" err="1">
                <a:latin typeface="Helvetica" pitchFamily="-1" charset="0"/>
              </a:rPr>
              <a:t>CollegeChoice</a:t>
            </a:r>
            <a:r>
              <a:rPr lang="en-US" sz="900" dirty="0">
                <a:latin typeface="Helvetica" pitchFamily="-1" charset="0"/>
              </a:rPr>
              <a:t> 529 Direct Savings Plan </a:t>
            </a:r>
            <a:endParaRPr lang="en-US" sz="900" dirty="0"/>
          </a:p>
          <a:p>
            <a:pPr>
              <a:spcBef>
                <a:spcPct val="50000"/>
              </a:spcBef>
              <a:defRPr/>
            </a:pPr>
            <a:endParaRPr lang="en-US" sz="900" dirty="0"/>
          </a:p>
        </p:txBody>
      </p:sp>
      <p:pic>
        <p:nvPicPr>
          <p:cNvPr id="8" name="Picture 53" descr="cc529_colo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15100" y="6096000"/>
            <a:ext cx="2171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Homepage_v1.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87" name="Rectangle 15"/>
          <p:cNvSpPr>
            <a:spLocks noGrp="1" noChangeArrowheads="1"/>
          </p:cNvSpPr>
          <p:nvPr>
            <p:ph type="ctrTitle" sz="quarter"/>
          </p:nvPr>
        </p:nvSpPr>
        <p:spPr>
          <a:xfrm>
            <a:off x="304800" y="4724400"/>
            <a:ext cx="8305800" cy="762000"/>
          </a:xfrm>
        </p:spPr>
        <p:txBody>
          <a:bodyPr/>
          <a:lstStyle>
            <a:lvl1pPr>
              <a:defRPr sz="2800"/>
            </a:lvl1pPr>
          </a:lstStyle>
          <a:p>
            <a:r>
              <a:rPr lang="en-US"/>
              <a:t>Click to edit Master title style</a:t>
            </a:r>
          </a:p>
        </p:txBody>
      </p:sp>
      <p:sp>
        <p:nvSpPr>
          <p:cNvPr id="105490" name="Rectangle 18"/>
          <p:cNvSpPr>
            <a:spLocks noGrp="1" noChangeArrowheads="1"/>
          </p:cNvSpPr>
          <p:nvPr>
            <p:ph type="subTitle" sz="quarter" idx="1"/>
          </p:nvPr>
        </p:nvSpPr>
        <p:spPr>
          <a:xfrm>
            <a:off x="304800" y="5410200"/>
            <a:ext cx="8305800" cy="304800"/>
          </a:xfrm>
        </p:spPr>
        <p:txBody>
          <a:bodyPr/>
          <a:lstStyle>
            <a:lvl1pPr marL="0" indent="0">
              <a:buFont typeface="Times" pitchFamily="-32" charset="0"/>
              <a:buNone/>
              <a:defRPr>
                <a:solidFill>
                  <a:srgbClr val="999999"/>
                </a:solidFill>
              </a:defRPr>
            </a:lvl1pPr>
          </a:lstStyle>
          <a:p>
            <a:r>
              <a:rPr lang="en-US"/>
              <a:t>Click to edit Master subtitle style</a:t>
            </a:r>
          </a:p>
        </p:txBody>
      </p:sp>
    </p:spTree>
    <p:extLst>
      <p:ext uri="{BB962C8B-B14F-4D97-AF65-F5344CB8AC3E}">
        <p14:creationId xmlns:p14="http://schemas.microsoft.com/office/powerpoint/2010/main" val="3014823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386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533400"/>
            <a:ext cx="20002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533400"/>
            <a:ext cx="58483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6029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3817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8903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143000"/>
            <a:ext cx="39243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143000"/>
            <a:ext cx="39243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7367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806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68492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7747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94388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1074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7"/>
          <p:cNvSpPr>
            <a:spLocks noChangeArrowheads="1"/>
          </p:cNvSpPr>
          <p:nvPr userDrawn="1"/>
        </p:nvSpPr>
        <p:spPr bwMode="auto">
          <a:xfrm>
            <a:off x="0" y="6324600"/>
            <a:ext cx="9144000" cy="533400"/>
          </a:xfrm>
          <a:prstGeom prst="rect">
            <a:avLst/>
          </a:prstGeom>
          <a:solidFill>
            <a:schemeClr val="tx2"/>
          </a:solidFill>
          <a:ln>
            <a:noFill/>
          </a:ln>
          <a:extLst/>
        </p:spPr>
        <p:txBody>
          <a:bodyPr wrap="none" anchor="ctr"/>
          <a:lstStyle>
            <a:lvl1pPr>
              <a:defRPr sz="2000">
                <a:solidFill>
                  <a:schemeClr val="tx1"/>
                </a:solidFill>
                <a:latin typeface="Times" pitchFamily="-1" charset="0"/>
                <a:ea typeface="ＭＳ Ｐゴシック" pitchFamily="34" charset="-128"/>
              </a:defRPr>
            </a:lvl1pPr>
            <a:lvl2pPr marL="742950" indent="-285750">
              <a:defRPr sz="2000">
                <a:solidFill>
                  <a:schemeClr val="tx1"/>
                </a:solidFill>
                <a:latin typeface="Times" pitchFamily="-1" charset="0"/>
                <a:ea typeface="ＭＳ Ｐゴシック" pitchFamily="34" charset="-128"/>
              </a:defRPr>
            </a:lvl2pPr>
            <a:lvl3pPr marL="1143000" indent="-228600">
              <a:defRPr sz="2000">
                <a:solidFill>
                  <a:schemeClr val="tx1"/>
                </a:solidFill>
                <a:latin typeface="Times" pitchFamily="-1" charset="0"/>
                <a:ea typeface="ＭＳ Ｐゴシック" pitchFamily="34" charset="-128"/>
              </a:defRPr>
            </a:lvl3pPr>
            <a:lvl4pPr marL="1600200" indent="-228600">
              <a:defRPr sz="2000">
                <a:solidFill>
                  <a:schemeClr val="tx1"/>
                </a:solidFill>
                <a:latin typeface="Times" pitchFamily="-1" charset="0"/>
                <a:ea typeface="ＭＳ Ｐゴシック" pitchFamily="34" charset="-128"/>
              </a:defRPr>
            </a:lvl4pPr>
            <a:lvl5pPr marL="2057400" indent="-228600">
              <a:defRPr sz="2000">
                <a:solidFill>
                  <a:schemeClr val="tx1"/>
                </a:solidFill>
                <a:latin typeface="Times" pitchFamily="-1"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pitchFamily="-1"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pitchFamily="-1"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pitchFamily="-1"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pitchFamily="-1" charset="0"/>
                <a:ea typeface="ＭＳ Ｐゴシック" pitchFamily="34" charset="-128"/>
              </a:defRPr>
            </a:lvl9pPr>
          </a:lstStyle>
          <a:p>
            <a:pPr>
              <a:defRPr/>
            </a:pPr>
            <a:endParaRPr lang="en-US" altLang="en-US"/>
          </a:p>
        </p:txBody>
      </p:sp>
      <p:sp>
        <p:nvSpPr>
          <p:cNvPr id="1027" name="Rectangle 5"/>
          <p:cNvSpPr>
            <a:spLocks noChangeArrowheads="1"/>
          </p:cNvSpPr>
          <p:nvPr/>
        </p:nvSpPr>
        <p:spPr bwMode="auto">
          <a:xfrm>
            <a:off x="-76200" y="0"/>
            <a:ext cx="9144000" cy="1004888"/>
          </a:xfrm>
          <a:prstGeom prst="rect">
            <a:avLst/>
          </a:prstGeom>
          <a:noFill/>
          <a:ln>
            <a:noFill/>
          </a:ln>
          <a:extLst/>
        </p:spPr>
        <p:txBody>
          <a:bodyPr wrap="none" anchor="ctr"/>
          <a:lstStyle>
            <a:lvl1pPr>
              <a:defRPr sz="2000">
                <a:solidFill>
                  <a:schemeClr val="tx1"/>
                </a:solidFill>
                <a:latin typeface="Times" pitchFamily="-1" charset="0"/>
                <a:ea typeface="ＭＳ Ｐゴシック" pitchFamily="34" charset="-128"/>
              </a:defRPr>
            </a:lvl1pPr>
            <a:lvl2pPr marL="742950" indent="-285750">
              <a:defRPr sz="2000">
                <a:solidFill>
                  <a:schemeClr val="tx1"/>
                </a:solidFill>
                <a:latin typeface="Times" pitchFamily="-1" charset="0"/>
                <a:ea typeface="ＭＳ Ｐゴシック" pitchFamily="34" charset="-128"/>
              </a:defRPr>
            </a:lvl2pPr>
            <a:lvl3pPr marL="1143000" indent="-228600">
              <a:defRPr sz="2000">
                <a:solidFill>
                  <a:schemeClr val="tx1"/>
                </a:solidFill>
                <a:latin typeface="Times" pitchFamily="-1" charset="0"/>
                <a:ea typeface="ＭＳ Ｐゴシック" pitchFamily="34" charset="-128"/>
              </a:defRPr>
            </a:lvl3pPr>
            <a:lvl4pPr marL="1600200" indent="-228600">
              <a:defRPr sz="2000">
                <a:solidFill>
                  <a:schemeClr val="tx1"/>
                </a:solidFill>
                <a:latin typeface="Times" pitchFamily="-1" charset="0"/>
                <a:ea typeface="ＭＳ Ｐゴシック" pitchFamily="34" charset="-128"/>
              </a:defRPr>
            </a:lvl4pPr>
            <a:lvl5pPr marL="2057400" indent="-228600">
              <a:defRPr sz="2000">
                <a:solidFill>
                  <a:schemeClr val="tx1"/>
                </a:solidFill>
                <a:latin typeface="Times" pitchFamily="-1"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pitchFamily="-1"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pitchFamily="-1"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pitchFamily="-1"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pitchFamily="-1" charset="0"/>
                <a:ea typeface="ＭＳ Ｐゴシック" pitchFamily="34" charset="-128"/>
              </a:defRPr>
            </a:lvl9pPr>
          </a:lstStyle>
          <a:p>
            <a:pPr>
              <a:defRPr/>
            </a:pPr>
            <a:endParaRPr lang="en-US" altLang="en-US"/>
          </a:p>
        </p:txBody>
      </p:sp>
      <p:sp>
        <p:nvSpPr>
          <p:cNvPr id="1028" name="Rectangle 14"/>
          <p:cNvSpPr>
            <a:spLocks noGrp="1" noChangeArrowheads="1"/>
          </p:cNvSpPr>
          <p:nvPr>
            <p:ph type="body" idx="1"/>
          </p:nvPr>
        </p:nvSpPr>
        <p:spPr bwMode="auto">
          <a:xfrm>
            <a:off x="533400" y="1143000"/>
            <a:ext cx="8001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13"/>
          <p:cNvSpPr>
            <a:spLocks noGrp="1" noChangeArrowheads="1"/>
          </p:cNvSpPr>
          <p:nvPr>
            <p:ph type="title"/>
          </p:nvPr>
        </p:nvSpPr>
        <p:spPr bwMode="auto">
          <a:xfrm>
            <a:off x="533400" y="533400"/>
            <a:ext cx="79248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46" name="Text Box 22"/>
          <p:cNvSpPr txBox="1">
            <a:spLocks noChangeArrowheads="1"/>
          </p:cNvSpPr>
          <p:nvPr userDrawn="1"/>
        </p:nvSpPr>
        <p:spPr bwMode="auto">
          <a:xfrm>
            <a:off x="8534400" y="6400800"/>
            <a:ext cx="381000" cy="244475"/>
          </a:xfrm>
          <a:prstGeom prst="rect">
            <a:avLst/>
          </a:prstGeom>
          <a:noFill/>
          <a:ln w="12700">
            <a:noFill/>
            <a:miter lim="800000"/>
            <a:headEnd/>
            <a:tailEnd/>
          </a:ln>
          <a:effectLst/>
        </p:spPr>
        <p:txBody>
          <a:bodyPr>
            <a:spAutoFit/>
          </a:bodyPr>
          <a:lstStyle>
            <a:lvl1pPr>
              <a:defRPr sz="2000">
                <a:solidFill>
                  <a:schemeClr val="tx1"/>
                </a:solidFill>
                <a:latin typeface="Times" panose="02020603050405020304" pitchFamily="18" charset="0"/>
                <a:ea typeface="ＭＳ Ｐゴシック" panose="020B0600070205080204" pitchFamily="34" charset="-128"/>
              </a:defRPr>
            </a:lvl1pPr>
            <a:lvl2pPr marL="742950" indent="-285750">
              <a:defRPr sz="2000">
                <a:solidFill>
                  <a:schemeClr val="tx1"/>
                </a:solidFill>
                <a:latin typeface="Times" panose="02020603050405020304" pitchFamily="18" charset="0"/>
                <a:ea typeface="ＭＳ Ｐゴシック" panose="020B0600070205080204" pitchFamily="34" charset="-128"/>
              </a:defRPr>
            </a:lvl2pPr>
            <a:lvl3pPr marL="1143000" indent="-228600">
              <a:defRPr sz="2000">
                <a:solidFill>
                  <a:schemeClr val="tx1"/>
                </a:solidFill>
                <a:latin typeface="Times" panose="02020603050405020304" pitchFamily="18" charset="0"/>
                <a:ea typeface="ＭＳ Ｐゴシック" panose="020B0600070205080204" pitchFamily="34" charset="-128"/>
              </a:defRPr>
            </a:lvl3pPr>
            <a:lvl4pPr marL="1600200" indent="-228600">
              <a:defRPr sz="2000">
                <a:solidFill>
                  <a:schemeClr val="tx1"/>
                </a:solidFill>
                <a:latin typeface="Times" panose="02020603050405020304" pitchFamily="18" charset="0"/>
                <a:ea typeface="ＭＳ Ｐゴシック" panose="020B0600070205080204" pitchFamily="34" charset="-128"/>
              </a:defRPr>
            </a:lvl4pPr>
            <a:lvl5pPr marL="2057400" indent="-228600">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9pPr>
          </a:lstStyle>
          <a:p>
            <a:pPr>
              <a:spcBef>
                <a:spcPct val="50000"/>
              </a:spcBef>
              <a:defRPr/>
            </a:pPr>
            <a:fld id="{4AE3F6A4-2DD0-4599-B493-6F1C5D303EBB}" type="slidenum">
              <a:rPr lang="en-US" altLang="en-US" sz="1000" smtClean="0">
                <a:solidFill>
                  <a:schemeClr val="bg1"/>
                </a:solidFill>
                <a:latin typeface="Arial" panose="020B0604020202020204" pitchFamily="34" charset="0"/>
              </a:rPr>
              <a:pPr>
                <a:spcBef>
                  <a:spcPct val="50000"/>
                </a:spcBef>
                <a:defRPr/>
              </a:pPr>
              <a:t>‹#›</a:t>
            </a:fld>
            <a:endParaRPr lang="en-US" altLang="en-US" sz="1000">
              <a:solidFill>
                <a:schemeClr val="bg1"/>
              </a:solidFill>
              <a:latin typeface="Arial" panose="020B0604020202020204" pitchFamily="34" charset="0"/>
            </a:endParaRPr>
          </a:p>
        </p:txBody>
      </p:sp>
      <p:sp>
        <p:nvSpPr>
          <p:cNvPr id="1064" name="Text Box 40"/>
          <p:cNvSpPr txBox="1">
            <a:spLocks noChangeArrowheads="1"/>
          </p:cNvSpPr>
          <p:nvPr userDrawn="1"/>
        </p:nvSpPr>
        <p:spPr bwMode="auto">
          <a:xfrm>
            <a:off x="457200" y="6400800"/>
            <a:ext cx="5181600" cy="228600"/>
          </a:xfrm>
          <a:prstGeom prst="rect">
            <a:avLst/>
          </a:prstGeom>
          <a:noFill/>
          <a:ln w="12700">
            <a:noFill/>
            <a:miter lim="800000"/>
            <a:headEnd/>
            <a:tailEnd/>
          </a:ln>
          <a:effectLst/>
        </p:spPr>
        <p:txBody>
          <a:bodyPr>
            <a:spAutoFit/>
          </a:bodyPr>
          <a:lstStyle>
            <a:lvl1pPr>
              <a:defRPr sz="2000">
                <a:solidFill>
                  <a:schemeClr val="tx1"/>
                </a:solidFill>
                <a:latin typeface="Times" pitchFamily="-1" charset="0"/>
                <a:ea typeface="ＭＳ Ｐゴシック" pitchFamily="-1" charset="-128"/>
              </a:defRPr>
            </a:lvl1pPr>
            <a:lvl2pPr marL="37931725" indent="-37474525">
              <a:defRPr sz="2000">
                <a:solidFill>
                  <a:schemeClr val="tx1"/>
                </a:solidFill>
                <a:latin typeface="Times" pitchFamily="-1" charset="0"/>
                <a:ea typeface="ＭＳ Ｐゴシック" pitchFamily="-1" charset="-128"/>
              </a:defRPr>
            </a:lvl2pPr>
            <a:lvl3pPr>
              <a:defRPr sz="2000">
                <a:solidFill>
                  <a:schemeClr val="tx1"/>
                </a:solidFill>
                <a:latin typeface="Times" pitchFamily="-1" charset="0"/>
                <a:ea typeface="ＭＳ Ｐゴシック" pitchFamily="-1" charset="-128"/>
              </a:defRPr>
            </a:lvl3pPr>
            <a:lvl4pPr>
              <a:defRPr sz="2000">
                <a:solidFill>
                  <a:schemeClr val="tx1"/>
                </a:solidFill>
                <a:latin typeface="Times" pitchFamily="-1" charset="0"/>
                <a:ea typeface="ＭＳ Ｐゴシック" pitchFamily="-1" charset="-128"/>
              </a:defRPr>
            </a:lvl4pPr>
            <a:lvl5pPr>
              <a:defRPr sz="2000">
                <a:solidFill>
                  <a:schemeClr val="tx1"/>
                </a:solidFill>
                <a:latin typeface="Times" pitchFamily="-1" charset="0"/>
                <a:ea typeface="ＭＳ Ｐゴシック" pitchFamily="-1" charset="-128"/>
              </a:defRPr>
            </a:lvl5pPr>
            <a:lvl6pPr marL="457200" eaLnBrk="0" fontAlgn="base" hangingPunct="0">
              <a:spcBef>
                <a:spcPct val="0"/>
              </a:spcBef>
              <a:spcAft>
                <a:spcPct val="0"/>
              </a:spcAft>
              <a:defRPr sz="2000">
                <a:solidFill>
                  <a:schemeClr val="tx1"/>
                </a:solidFill>
                <a:latin typeface="Times" pitchFamily="-1" charset="0"/>
                <a:ea typeface="ＭＳ Ｐゴシック" pitchFamily="-1" charset="-128"/>
              </a:defRPr>
            </a:lvl6pPr>
            <a:lvl7pPr marL="914400" eaLnBrk="0" fontAlgn="base" hangingPunct="0">
              <a:spcBef>
                <a:spcPct val="0"/>
              </a:spcBef>
              <a:spcAft>
                <a:spcPct val="0"/>
              </a:spcAft>
              <a:defRPr sz="2000">
                <a:solidFill>
                  <a:schemeClr val="tx1"/>
                </a:solidFill>
                <a:latin typeface="Times" pitchFamily="-1" charset="0"/>
                <a:ea typeface="ＭＳ Ｐゴシック" pitchFamily="-1" charset="-128"/>
              </a:defRPr>
            </a:lvl7pPr>
            <a:lvl8pPr marL="1371600" eaLnBrk="0" fontAlgn="base" hangingPunct="0">
              <a:spcBef>
                <a:spcPct val="0"/>
              </a:spcBef>
              <a:spcAft>
                <a:spcPct val="0"/>
              </a:spcAft>
              <a:defRPr sz="2000">
                <a:solidFill>
                  <a:schemeClr val="tx1"/>
                </a:solidFill>
                <a:latin typeface="Times" pitchFamily="-1" charset="0"/>
                <a:ea typeface="ＭＳ Ｐゴシック" pitchFamily="-1" charset="-128"/>
              </a:defRPr>
            </a:lvl8pPr>
            <a:lvl9pPr marL="1828800" eaLnBrk="0" fontAlgn="base" hangingPunct="0">
              <a:spcBef>
                <a:spcPct val="0"/>
              </a:spcBef>
              <a:spcAft>
                <a:spcPct val="0"/>
              </a:spcAft>
              <a:defRPr sz="2000">
                <a:solidFill>
                  <a:schemeClr val="tx1"/>
                </a:solidFill>
                <a:latin typeface="Times" pitchFamily="-1" charset="0"/>
                <a:ea typeface="ＭＳ Ｐゴシック" pitchFamily="-1" charset="-128"/>
              </a:defRPr>
            </a:lvl9pPr>
          </a:lstStyle>
          <a:p>
            <a:pPr eaLnBrk="1" hangingPunct="1">
              <a:defRPr/>
            </a:pPr>
            <a:r>
              <a:rPr lang="en-US" sz="900" dirty="0">
                <a:solidFill>
                  <a:schemeClr val="bg1"/>
                </a:solidFill>
                <a:latin typeface="Helvetica" pitchFamily="-1" charset="0"/>
              </a:rPr>
              <a:t>CONFIDENTIAL © </a:t>
            </a:r>
            <a:r>
              <a:rPr lang="en-US" sz="900" dirty="0" smtClean="0">
                <a:solidFill>
                  <a:schemeClr val="bg1"/>
                </a:solidFill>
                <a:latin typeface="Helvetica" pitchFamily="-1" charset="0"/>
              </a:rPr>
              <a:t>2018 </a:t>
            </a:r>
            <a:r>
              <a:rPr lang="en-US" sz="900" dirty="0" err="1">
                <a:solidFill>
                  <a:schemeClr val="bg1"/>
                </a:solidFill>
                <a:latin typeface="Helvetica" pitchFamily="-1" charset="0"/>
              </a:rPr>
              <a:t>CollegeChoice</a:t>
            </a:r>
            <a:r>
              <a:rPr lang="en-US" sz="900" dirty="0">
                <a:solidFill>
                  <a:schemeClr val="bg1"/>
                </a:solidFill>
                <a:latin typeface="Helvetica" pitchFamily="-1" charset="0"/>
              </a:rPr>
              <a:t> 529 Direct Savings Plan</a:t>
            </a:r>
            <a:endParaRPr lang="en-US" sz="9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4199" r:id="rId1"/>
    <p:sldLayoutId id="2147484189"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8" r:id="rId11"/>
  </p:sldLayoutIdLst>
  <p:hf sldNum="0" hdr="0" ftr="0"/>
  <p:txStyles>
    <p:titleStyle>
      <a:lvl1pPr algn="l" rtl="0" eaLnBrk="0" fontAlgn="base" hangingPunct="0">
        <a:lnSpc>
          <a:spcPct val="85000"/>
        </a:lnSpc>
        <a:spcBef>
          <a:spcPct val="0"/>
        </a:spcBef>
        <a:spcAft>
          <a:spcPct val="0"/>
        </a:spcAft>
        <a:defRPr sz="2400">
          <a:solidFill>
            <a:schemeClr val="tx2"/>
          </a:solidFill>
          <a:latin typeface="+mj-lt"/>
          <a:ea typeface="ＭＳ Ｐゴシック" charset="-128"/>
          <a:cs typeface="ＭＳ Ｐゴシック" charset="-128"/>
        </a:defRPr>
      </a:lvl1pPr>
      <a:lvl2pPr algn="l" rtl="0" eaLnBrk="0" fontAlgn="base" hangingPunct="0">
        <a:lnSpc>
          <a:spcPct val="85000"/>
        </a:lnSpc>
        <a:spcBef>
          <a:spcPct val="0"/>
        </a:spcBef>
        <a:spcAft>
          <a:spcPct val="0"/>
        </a:spcAft>
        <a:defRPr sz="2400">
          <a:solidFill>
            <a:schemeClr val="tx2"/>
          </a:solidFill>
          <a:latin typeface="Helvetica" pitchFamily="-32" charset="0"/>
          <a:ea typeface="ＭＳ Ｐゴシック" charset="-128"/>
          <a:cs typeface="ＭＳ Ｐゴシック" charset="-128"/>
        </a:defRPr>
      </a:lvl2pPr>
      <a:lvl3pPr algn="l" rtl="0" eaLnBrk="0" fontAlgn="base" hangingPunct="0">
        <a:lnSpc>
          <a:spcPct val="85000"/>
        </a:lnSpc>
        <a:spcBef>
          <a:spcPct val="0"/>
        </a:spcBef>
        <a:spcAft>
          <a:spcPct val="0"/>
        </a:spcAft>
        <a:defRPr sz="2400">
          <a:solidFill>
            <a:schemeClr val="tx2"/>
          </a:solidFill>
          <a:latin typeface="Helvetica" pitchFamily="-32" charset="0"/>
          <a:ea typeface="ＭＳ Ｐゴシック" charset="-128"/>
          <a:cs typeface="ＭＳ Ｐゴシック" charset="-128"/>
        </a:defRPr>
      </a:lvl3pPr>
      <a:lvl4pPr algn="l" rtl="0" eaLnBrk="0" fontAlgn="base" hangingPunct="0">
        <a:lnSpc>
          <a:spcPct val="85000"/>
        </a:lnSpc>
        <a:spcBef>
          <a:spcPct val="0"/>
        </a:spcBef>
        <a:spcAft>
          <a:spcPct val="0"/>
        </a:spcAft>
        <a:defRPr sz="2400">
          <a:solidFill>
            <a:schemeClr val="tx2"/>
          </a:solidFill>
          <a:latin typeface="Helvetica" pitchFamily="-32" charset="0"/>
          <a:ea typeface="ＭＳ Ｐゴシック" charset="-128"/>
          <a:cs typeface="ＭＳ Ｐゴシック" charset="-128"/>
        </a:defRPr>
      </a:lvl4pPr>
      <a:lvl5pPr algn="l" rtl="0" eaLnBrk="0" fontAlgn="base" hangingPunct="0">
        <a:lnSpc>
          <a:spcPct val="85000"/>
        </a:lnSpc>
        <a:spcBef>
          <a:spcPct val="0"/>
        </a:spcBef>
        <a:spcAft>
          <a:spcPct val="0"/>
        </a:spcAft>
        <a:defRPr sz="2400">
          <a:solidFill>
            <a:schemeClr val="tx2"/>
          </a:solidFill>
          <a:latin typeface="Helvetica" pitchFamily="-32" charset="0"/>
          <a:ea typeface="ＭＳ Ｐゴシック" charset="-128"/>
          <a:cs typeface="ＭＳ Ｐゴシック" charset="-128"/>
        </a:defRPr>
      </a:lvl5pPr>
      <a:lvl6pPr marL="457200" algn="l" rtl="0" eaLnBrk="0" fontAlgn="base" hangingPunct="0">
        <a:lnSpc>
          <a:spcPct val="85000"/>
        </a:lnSpc>
        <a:spcBef>
          <a:spcPct val="0"/>
        </a:spcBef>
        <a:spcAft>
          <a:spcPct val="0"/>
        </a:spcAft>
        <a:defRPr sz="2400">
          <a:solidFill>
            <a:schemeClr val="tx2"/>
          </a:solidFill>
          <a:latin typeface="Helvetica" pitchFamily="-32" charset="0"/>
        </a:defRPr>
      </a:lvl6pPr>
      <a:lvl7pPr marL="914400" algn="l" rtl="0" eaLnBrk="0" fontAlgn="base" hangingPunct="0">
        <a:lnSpc>
          <a:spcPct val="85000"/>
        </a:lnSpc>
        <a:spcBef>
          <a:spcPct val="0"/>
        </a:spcBef>
        <a:spcAft>
          <a:spcPct val="0"/>
        </a:spcAft>
        <a:defRPr sz="2400">
          <a:solidFill>
            <a:schemeClr val="tx2"/>
          </a:solidFill>
          <a:latin typeface="Helvetica" pitchFamily="-32" charset="0"/>
        </a:defRPr>
      </a:lvl7pPr>
      <a:lvl8pPr marL="1371600" algn="l" rtl="0" eaLnBrk="0" fontAlgn="base" hangingPunct="0">
        <a:lnSpc>
          <a:spcPct val="85000"/>
        </a:lnSpc>
        <a:spcBef>
          <a:spcPct val="0"/>
        </a:spcBef>
        <a:spcAft>
          <a:spcPct val="0"/>
        </a:spcAft>
        <a:defRPr sz="2400">
          <a:solidFill>
            <a:schemeClr val="tx2"/>
          </a:solidFill>
          <a:latin typeface="Helvetica" pitchFamily="-32" charset="0"/>
        </a:defRPr>
      </a:lvl8pPr>
      <a:lvl9pPr marL="1828800" algn="l" rtl="0" eaLnBrk="0" fontAlgn="base" hangingPunct="0">
        <a:lnSpc>
          <a:spcPct val="85000"/>
        </a:lnSpc>
        <a:spcBef>
          <a:spcPct val="0"/>
        </a:spcBef>
        <a:spcAft>
          <a:spcPct val="0"/>
        </a:spcAft>
        <a:defRPr sz="2400">
          <a:solidFill>
            <a:schemeClr val="tx2"/>
          </a:solidFill>
          <a:latin typeface="Helvetica" pitchFamily="-32" charset="0"/>
        </a:defRPr>
      </a:lvl9pPr>
    </p:titleStyle>
    <p:bodyStyle>
      <a:lvl1pPr marL="174625" indent="-174625" algn="l" rtl="0" eaLnBrk="0" fontAlgn="base" hangingPunct="0">
        <a:spcBef>
          <a:spcPct val="20000"/>
        </a:spcBef>
        <a:spcAft>
          <a:spcPct val="0"/>
        </a:spcAft>
        <a:buClr>
          <a:schemeClr val="accent2"/>
        </a:buClr>
        <a:buFont typeface="Times" panose="02020603050405020304" pitchFamily="18" charset="0"/>
        <a:buChar char="•"/>
        <a:defRPr sz="2000">
          <a:solidFill>
            <a:srgbClr val="525759"/>
          </a:solidFill>
          <a:latin typeface="+mn-lt"/>
          <a:ea typeface="ＭＳ Ｐゴシック" charset="-128"/>
          <a:cs typeface="ＭＳ Ｐゴシック" charset="-128"/>
        </a:defRPr>
      </a:lvl1pPr>
      <a:lvl2pPr marL="569913" indent="-161925" algn="l" rtl="0" eaLnBrk="0" fontAlgn="base" hangingPunct="0">
        <a:spcBef>
          <a:spcPct val="20000"/>
        </a:spcBef>
        <a:spcAft>
          <a:spcPct val="0"/>
        </a:spcAft>
        <a:buClr>
          <a:schemeClr val="accent2"/>
        </a:buClr>
        <a:buFont typeface="Times" panose="02020603050405020304" pitchFamily="18" charset="0"/>
        <a:buChar char="•"/>
        <a:defRPr sz="2800">
          <a:solidFill>
            <a:srgbClr val="525759"/>
          </a:solidFill>
          <a:latin typeface="+mn-lt"/>
          <a:ea typeface="ＭＳ Ｐゴシック" charset="-128"/>
        </a:defRPr>
      </a:lvl2pPr>
      <a:lvl3pPr marL="854075" indent="-160338" algn="l" rtl="0" eaLnBrk="0" fontAlgn="base" hangingPunct="0">
        <a:spcBef>
          <a:spcPct val="20000"/>
        </a:spcBef>
        <a:spcAft>
          <a:spcPct val="0"/>
        </a:spcAft>
        <a:buClr>
          <a:schemeClr val="accent2"/>
        </a:buClr>
        <a:buFont typeface="Times" panose="02020603050405020304" pitchFamily="18" charset="0"/>
        <a:buChar char="•"/>
        <a:defRPr sz="1600">
          <a:solidFill>
            <a:srgbClr val="525759"/>
          </a:solidFill>
          <a:latin typeface="+mn-lt"/>
          <a:ea typeface="ＭＳ Ｐゴシック" pitchFamily="-1" charset="-128"/>
          <a:cs typeface="Geneva" pitchFamily="1" charset="-128"/>
        </a:defRPr>
      </a:lvl3pPr>
      <a:lvl4pPr marL="1144588" indent="-166688" algn="l" rtl="0" eaLnBrk="0" fontAlgn="base" hangingPunct="0">
        <a:spcBef>
          <a:spcPct val="20000"/>
        </a:spcBef>
        <a:spcAft>
          <a:spcPct val="0"/>
        </a:spcAft>
        <a:buClr>
          <a:schemeClr val="accent2"/>
        </a:buClr>
        <a:buFont typeface="Times" panose="02020603050405020304" pitchFamily="18" charset="0"/>
        <a:buChar char="•"/>
        <a:defRPr sz="1600">
          <a:solidFill>
            <a:srgbClr val="525759"/>
          </a:solidFill>
          <a:latin typeface="+mn-lt"/>
          <a:ea typeface="ＭＳ Ｐゴシック" pitchFamily="-1" charset="-128"/>
        </a:defRPr>
      </a:lvl4pPr>
      <a:lvl5pPr marL="1435100" indent="-176213" algn="l" rtl="0" eaLnBrk="0" fontAlgn="base" hangingPunct="0">
        <a:spcBef>
          <a:spcPct val="20000"/>
        </a:spcBef>
        <a:spcAft>
          <a:spcPct val="0"/>
        </a:spcAft>
        <a:buClr>
          <a:schemeClr val="accent2"/>
        </a:buClr>
        <a:buFont typeface="Times" panose="02020603050405020304" pitchFamily="18" charset="0"/>
        <a:buChar char="•"/>
        <a:defRPr sz="1600">
          <a:solidFill>
            <a:srgbClr val="525759"/>
          </a:solidFill>
          <a:latin typeface="+mn-lt"/>
          <a:ea typeface="ＭＳ Ｐゴシック" charset="-128"/>
          <a:cs typeface="ＭＳ Ｐゴシック" charset="-128"/>
        </a:defRPr>
      </a:lvl5pPr>
      <a:lvl6pPr marL="1892300" indent="-176213" algn="l" rtl="0" eaLnBrk="0" fontAlgn="base" hangingPunct="0">
        <a:spcBef>
          <a:spcPct val="20000"/>
        </a:spcBef>
        <a:spcAft>
          <a:spcPct val="0"/>
        </a:spcAft>
        <a:buClr>
          <a:schemeClr val="accent2"/>
        </a:buClr>
        <a:buFont typeface="Times" pitchFamily="-32" charset="0"/>
        <a:buChar char="•"/>
        <a:defRPr sz="1600">
          <a:solidFill>
            <a:srgbClr val="525759"/>
          </a:solidFill>
          <a:latin typeface="+mn-lt"/>
        </a:defRPr>
      </a:lvl6pPr>
      <a:lvl7pPr marL="2349500" indent="-176213" algn="l" rtl="0" eaLnBrk="0" fontAlgn="base" hangingPunct="0">
        <a:spcBef>
          <a:spcPct val="20000"/>
        </a:spcBef>
        <a:spcAft>
          <a:spcPct val="0"/>
        </a:spcAft>
        <a:buClr>
          <a:schemeClr val="accent2"/>
        </a:buClr>
        <a:buFont typeface="Times" pitchFamily="-32" charset="0"/>
        <a:buChar char="•"/>
        <a:defRPr sz="1600">
          <a:solidFill>
            <a:srgbClr val="525759"/>
          </a:solidFill>
          <a:latin typeface="+mn-lt"/>
        </a:defRPr>
      </a:lvl7pPr>
      <a:lvl8pPr marL="2806700" indent="-176213" algn="l" rtl="0" eaLnBrk="0" fontAlgn="base" hangingPunct="0">
        <a:spcBef>
          <a:spcPct val="20000"/>
        </a:spcBef>
        <a:spcAft>
          <a:spcPct val="0"/>
        </a:spcAft>
        <a:buClr>
          <a:schemeClr val="accent2"/>
        </a:buClr>
        <a:buFont typeface="Times" pitchFamily="-32" charset="0"/>
        <a:buChar char="•"/>
        <a:defRPr sz="1600">
          <a:solidFill>
            <a:srgbClr val="525759"/>
          </a:solidFill>
          <a:latin typeface="+mn-lt"/>
        </a:defRPr>
      </a:lvl8pPr>
      <a:lvl9pPr marL="3263900" indent="-176213" algn="l" rtl="0" eaLnBrk="0" fontAlgn="base" hangingPunct="0">
        <a:spcBef>
          <a:spcPct val="20000"/>
        </a:spcBef>
        <a:spcAft>
          <a:spcPct val="0"/>
        </a:spcAft>
        <a:buClr>
          <a:schemeClr val="accent2"/>
        </a:buClr>
        <a:buFont typeface="Times" pitchFamily="-32" charset="0"/>
        <a:buChar char="•"/>
        <a:defRPr sz="1600">
          <a:solidFill>
            <a:srgbClr val="52575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ChangeArrowheads="1"/>
          </p:cNvSpPr>
          <p:nvPr/>
        </p:nvSpPr>
        <p:spPr bwMode="auto">
          <a:xfrm>
            <a:off x="228600" y="5257800"/>
            <a:ext cx="845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tx1"/>
                </a:solidFill>
                <a:latin typeface="Times" panose="02020603050405020304" pitchFamily="18" charset="0"/>
                <a:ea typeface="ＭＳ Ｐゴシック" panose="020B0600070205080204" pitchFamily="34" charset="-128"/>
              </a:defRPr>
            </a:lvl1pPr>
            <a:lvl2pPr marL="742950" indent="-285750">
              <a:defRPr sz="2000">
                <a:solidFill>
                  <a:schemeClr val="tx1"/>
                </a:solidFill>
                <a:latin typeface="Times" panose="02020603050405020304" pitchFamily="18" charset="0"/>
                <a:ea typeface="ＭＳ Ｐゴシック" panose="020B0600070205080204" pitchFamily="34" charset="-128"/>
              </a:defRPr>
            </a:lvl2pPr>
            <a:lvl3pPr marL="1143000" indent="-228600">
              <a:defRPr sz="2000">
                <a:solidFill>
                  <a:schemeClr val="tx1"/>
                </a:solidFill>
                <a:latin typeface="Times" panose="02020603050405020304" pitchFamily="18" charset="0"/>
                <a:ea typeface="ＭＳ Ｐゴシック" panose="020B0600070205080204" pitchFamily="34" charset="-128"/>
              </a:defRPr>
            </a:lvl3pPr>
            <a:lvl4pPr marL="1600200" indent="-228600">
              <a:defRPr sz="2000">
                <a:solidFill>
                  <a:schemeClr val="tx1"/>
                </a:solidFill>
                <a:latin typeface="Times" panose="02020603050405020304" pitchFamily="18" charset="0"/>
                <a:ea typeface="ＭＳ Ｐゴシック" panose="020B0600070205080204" pitchFamily="34" charset="-128"/>
              </a:defRPr>
            </a:lvl4pPr>
            <a:lvl5pPr marL="2057400" indent="-228600">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9pPr>
          </a:lstStyle>
          <a:p>
            <a:pPr algn="ctr">
              <a:spcBef>
                <a:spcPct val="20000"/>
              </a:spcBef>
              <a:buClr>
                <a:schemeClr val="accent2"/>
              </a:buClr>
              <a:buFont typeface="Times" panose="02020603050405020304" pitchFamily="18" charset="0"/>
              <a:buNone/>
            </a:pPr>
            <a:r>
              <a:rPr lang="en-US" altLang="en-US" sz="1600" dirty="0">
                <a:latin typeface="Berlin Sans FB" panose="020E0602020502020306" pitchFamily="34" charset="0"/>
              </a:rPr>
              <a:t>		</a:t>
            </a:r>
            <a:r>
              <a:rPr lang="en-US" altLang="en-US" sz="1800" dirty="0">
                <a:latin typeface="Berlin Sans FB" panose="020E0602020502020306" pitchFamily="34" charset="0"/>
              </a:rPr>
              <a:t>Phillip Waddles		        </a:t>
            </a:r>
          </a:p>
          <a:p>
            <a:pPr algn="ctr">
              <a:spcBef>
                <a:spcPct val="20000"/>
              </a:spcBef>
              <a:buClr>
                <a:schemeClr val="accent2"/>
              </a:buClr>
              <a:buFont typeface="Times" panose="02020603050405020304" pitchFamily="18" charset="0"/>
              <a:buNone/>
            </a:pPr>
            <a:r>
              <a:rPr lang="en-US" altLang="en-US" sz="1800" dirty="0">
                <a:latin typeface="Berlin Sans FB" panose="020E0602020502020306" pitchFamily="34" charset="0"/>
              </a:rPr>
              <a:t>		</a:t>
            </a:r>
            <a:r>
              <a:rPr lang="en-US" altLang="en-US" sz="1800" dirty="0">
                <a:solidFill>
                  <a:schemeClr val="tx2"/>
                </a:solidFill>
                <a:latin typeface="Berlin Sans FB" panose="020E0602020502020306" pitchFamily="34" charset="0"/>
              </a:rPr>
              <a:t>phillip.waddles@ascensus.com</a:t>
            </a:r>
            <a:r>
              <a:rPr lang="en-US" altLang="en-US" sz="1600" dirty="0">
                <a:solidFill>
                  <a:schemeClr val="tx2"/>
                </a:solidFill>
                <a:latin typeface="Berlin Sans FB" panose="020E0602020502020306" pitchFamily="34" charset="0"/>
              </a:rPr>
              <a:t>	        </a:t>
            </a:r>
            <a:endParaRPr lang="en-US" altLang="en-US" sz="1600" dirty="0">
              <a:latin typeface="Berlin Sans FB" panose="020E0602020502020306"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r>
              <a:rPr lang="en-US" altLang="en-US" dirty="0">
                <a:latin typeface="Berlin Sans FB" panose="020E0602020502020306" pitchFamily="34" charset="0"/>
                <a:ea typeface="ＭＳ Ｐゴシック" panose="020B0600070205080204" pitchFamily="34" charset="-128"/>
              </a:rPr>
              <a:t>Year of Enrollment Portfolios</a:t>
            </a:r>
          </a:p>
        </p:txBody>
      </p:sp>
      <p:sp>
        <p:nvSpPr>
          <p:cNvPr id="21507" name="Text Box 8"/>
          <p:cNvSpPr txBox="1">
            <a:spLocks noChangeArrowheads="1"/>
          </p:cNvSpPr>
          <p:nvPr/>
        </p:nvSpPr>
        <p:spPr bwMode="auto">
          <a:xfrm>
            <a:off x="0" y="4695825"/>
            <a:ext cx="9144000" cy="186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000">
                <a:solidFill>
                  <a:schemeClr val="tx1"/>
                </a:solidFill>
                <a:latin typeface="Times" panose="02020603050405020304" pitchFamily="18" charset="0"/>
                <a:ea typeface="ＭＳ Ｐゴシック" panose="020B0600070205080204" pitchFamily="34" charset="-128"/>
              </a:defRPr>
            </a:lvl1pPr>
            <a:lvl2pPr marL="742950" indent="-285750">
              <a:defRPr sz="2000">
                <a:solidFill>
                  <a:schemeClr val="tx1"/>
                </a:solidFill>
                <a:latin typeface="Times" panose="02020603050405020304" pitchFamily="18" charset="0"/>
                <a:ea typeface="ＭＳ Ｐゴシック" panose="020B0600070205080204" pitchFamily="34" charset="-128"/>
              </a:defRPr>
            </a:lvl2pPr>
            <a:lvl3pPr marL="1143000" indent="-228600">
              <a:defRPr sz="2000">
                <a:solidFill>
                  <a:schemeClr val="tx1"/>
                </a:solidFill>
                <a:latin typeface="Times" panose="02020603050405020304" pitchFamily="18" charset="0"/>
                <a:ea typeface="ＭＳ Ｐゴシック" panose="020B0600070205080204" pitchFamily="34" charset="-128"/>
              </a:defRPr>
            </a:lvl3pPr>
            <a:lvl4pPr marL="1600200" indent="-228600">
              <a:defRPr sz="2000">
                <a:solidFill>
                  <a:schemeClr val="tx1"/>
                </a:solidFill>
                <a:latin typeface="Times" panose="02020603050405020304" pitchFamily="18" charset="0"/>
                <a:ea typeface="ＭＳ Ｐゴシック" panose="020B0600070205080204" pitchFamily="34" charset="-128"/>
              </a:defRPr>
            </a:lvl4pPr>
            <a:lvl5pPr marL="2057400" indent="-228600">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9pPr>
          </a:lstStyle>
          <a:p>
            <a:r>
              <a:rPr lang="en-US" sz="1100" dirty="0">
                <a:latin typeface="Berlin Sans FB" panose="020E0602020502020306" pitchFamily="34" charset="0"/>
              </a:rPr>
              <a:t>You could lose money by investing in a portfolio which includes the Vanguard Short-Term Reserves Account which in turn invests in the Vanguard Federal Money Market Fund as well as Funding Agreements and Synthetic Investment Contracts (SICs). Although the money market fund in which your investment option invests (the “underlying fund”) seeks to preserve its value at $1.00 per share, the underlying fund cannot guarantee it will do so. An investment in this investment option is not insured or guaranteed by the Federal Deposit Insurance Corporation or any other government agency. The underlying fund’s sponsor has no legal obligation to provide financial support to the underlying fund, and you should not expect that the sponsor will provide financial support to the underlying fund at any time. </a:t>
            </a:r>
          </a:p>
          <a:p>
            <a:r>
              <a:rPr lang="en-US" sz="1100" dirty="0">
                <a:latin typeface="Berlin Sans FB" panose="020E0602020502020306" pitchFamily="34" charset="0"/>
              </a:rPr>
              <a:t> </a:t>
            </a:r>
          </a:p>
          <a:p>
            <a:r>
              <a:rPr lang="en-US" sz="1100" dirty="0">
                <a:latin typeface="Berlin Sans FB" panose="020E0602020502020306" pitchFamily="34" charset="0"/>
              </a:rPr>
              <a:t>The Year of Enrollment Portfolios’ investment in the Stable Value Fund is not insured or guaranteed by the Federal Deposit Insurance Corporation or any other government agency.</a:t>
            </a:r>
          </a:p>
          <a:p>
            <a:pPr>
              <a:spcBef>
                <a:spcPct val="50000"/>
              </a:spcBef>
            </a:pPr>
            <a:endParaRPr lang="en-US" altLang="en-US" sz="1100" dirty="0">
              <a:latin typeface="Berlin Sans FB" panose="020E0602020502020306" pitchFamily="34" charset="0"/>
            </a:endParaRPr>
          </a:p>
        </p:txBody>
      </p:sp>
      <p:sp>
        <p:nvSpPr>
          <p:cNvPr id="21508" name="Rectangle 9"/>
          <p:cNvSpPr>
            <a:spLocks noChangeArrowheads="1"/>
          </p:cNvSpPr>
          <p:nvPr/>
        </p:nvSpPr>
        <p:spPr bwMode="auto">
          <a:xfrm>
            <a:off x="555625" y="1066800"/>
            <a:ext cx="83359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177800" indent="-177800">
              <a:defRPr sz="2000">
                <a:solidFill>
                  <a:schemeClr val="tx1"/>
                </a:solidFill>
                <a:latin typeface="Times" panose="02020603050405020304" pitchFamily="18" charset="0"/>
                <a:ea typeface="ＭＳ Ｐゴシック" panose="020B0600070205080204" pitchFamily="34" charset="-128"/>
              </a:defRPr>
            </a:lvl1pPr>
            <a:lvl2pPr marL="742950" indent="-285750">
              <a:defRPr sz="2000">
                <a:solidFill>
                  <a:schemeClr val="tx1"/>
                </a:solidFill>
                <a:latin typeface="Times" panose="02020603050405020304" pitchFamily="18" charset="0"/>
                <a:ea typeface="ＭＳ Ｐゴシック" panose="020B0600070205080204" pitchFamily="34" charset="-128"/>
              </a:defRPr>
            </a:lvl2pPr>
            <a:lvl3pPr marL="1143000" indent="-228600">
              <a:defRPr sz="2000">
                <a:solidFill>
                  <a:schemeClr val="tx1"/>
                </a:solidFill>
                <a:latin typeface="Times" panose="02020603050405020304" pitchFamily="18" charset="0"/>
                <a:ea typeface="ＭＳ Ｐゴシック" panose="020B0600070205080204" pitchFamily="34" charset="-128"/>
              </a:defRPr>
            </a:lvl3pPr>
            <a:lvl4pPr marL="1600200" indent="-228600">
              <a:defRPr sz="2000">
                <a:solidFill>
                  <a:schemeClr val="tx1"/>
                </a:solidFill>
                <a:latin typeface="Times" panose="02020603050405020304" pitchFamily="18" charset="0"/>
                <a:ea typeface="ＭＳ Ｐゴシック" panose="020B0600070205080204" pitchFamily="34" charset="-128"/>
              </a:defRPr>
            </a:lvl4pPr>
            <a:lvl5pPr marL="2057400" indent="-228600">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9pPr>
          </a:lstStyle>
          <a:p>
            <a:pPr>
              <a:buFontTx/>
              <a:buChar char="•"/>
            </a:pPr>
            <a:r>
              <a:rPr lang="en-US" altLang="en-US" sz="1600" dirty="0">
                <a:solidFill>
                  <a:srgbClr val="525759"/>
                </a:solidFill>
                <a:latin typeface="Berlin Sans FB" panose="020E0602020502020306" pitchFamily="34" charset="0"/>
              </a:rPr>
              <a:t>Automatically become more conservative as the beneficiary approaches higher ed enrollment</a:t>
            </a:r>
          </a:p>
        </p:txBody>
      </p:sp>
      <p:pic>
        <p:nvPicPr>
          <p:cNvPr id="21509"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909618" y="1447799"/>
            <a:ext cx="5176982" cy="3248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xfrm>
            <a:off x="533400" y="304800"/>
            <a:ext cx="7924800" cy="503238"/>
          </a:xfrm>
        </p:spPr>
        <p:txBody>
          <a:bodyPr/>
          <a:lstStyle/>
          <a:p>
            <a:r>
              <a:rPr lang="en-US" altLang="en-US" dirty="0">
                <a:latin typeface="Berlin Sans FB" panose="020E0602020502020306" pitchFamily="34" charset="0"/>
                <a:ea typeface="ＭＳ Ｐゴシック" panose="020B0600070205080204" pitchFamily="34" charset="-128"/>
              </a:rPr>
              <a:t>Individual Portfolios</a:t>
            </a:r>
          </a:p>
        </p:txBody>
      </p:sp>
      <p:sp>
        <p:nvSpPr>
          <p:cNvPr id="23555" name="TextBox 4"/>
          <p:cNvSpPr txBox="1">
            <a:spLocks noChangeArrowheads="1"/>
          </p:cNvSpPr>
          <p:nvPr/>
        </p:nvSpPr>
        <p:spPr bwMode="auto">
          <a:xfrm>
            <a:off x="152400" y="5181600"/>
            <a:ext cx="8763000" cy="111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panose="02020603050405020304" pitchFamily="18" charset="0"/>
                <a:ea typeface="ＭＳ Ｐゴシック" panose="020B0600070205080204" pitchFamily="34" charset="-128"/>
              </a:defRPr>
            </a:lvl1pPr>
            <a:lvl2pPr marL="742950" indent="-285750">
              <a:defRPr sz="2000">
                <a:solidFill>
                  <a:schemeClr val="tx1"/>
                </a:solidFill>
                <a:latin typeface="Times" panose="02020603050405020304" pitchFamily="18" charset="0"/>
                <a:ea typeface="ＭＳ Ｐゴシック" panose="020B0600070205080204" pitchFamily="34" charset="-128"/>
              </a:defRPr>
            </a:lvl2pPr>
            <a:lvl3pPr marL="1143000" indent="-228600">
              <a:defRPr sz="2000">
                <a:solidFill>
                  <a:schemeClr val="tx1"/>
                </a:solidFill>
                <a:latin typeface="Times" panose="02020603050405020304" pitchFamily="18" charset="0"/>
                <a:ea typeface="ＭＳ Ｐゴシック" panose="020B0600070205080204" pitchFamily="34" charset="-128"/>
              </a:defRPr>
            </a:lvl3pPr>
            <a:lvl4pPr marL="1600200" indent="-228600">
              <a:defRPr sz="2000">
                <a:solidFill>
                  <a:schemeClr val="tx1"/>
                </a:solidFill>
                <a:latin typeface="Times" panose="02020603050405020304" pitchFamily="18" charset="0"/>
                <a:ea typeface="ＭＳ Ｐゴシック" panose="020B0600070205080204" pitchFamily="34" charset="-128"/>
              </a:defRPr>
            </a:lvl4pPr>
            <a:lvl5pPr marL="2057400" indent="-228600">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9pPr>
          </a:lstStyle>
          <a:p>
            <a:r>
              <a:rPr lang="en-US" sz="950" dirty="0">
                <a:latin typeface="Berlin Sans FB" panose="020E0602020502020306" pitchFamily="34" charset="0"/>
              </a:rPr>
              <a:t>* As a result of investing in undervalued sectors of the market as well as in non-investment grade securities, the Portfolio may at times experience periods of high volatility, especially when the market itself is experiencing dramatic volatility. </a:t>
            </a:r>
          </a:p>
          <a:p>
            <a:r>
              <a:rPr lang="en-US" sz="950" dirty="0">
                <a:latin typeface="Berlin Sans FB" panose="020E0602020502020306" pitchFamily="34" charset="0"/>
              </a:rPr>
              <a:t>** The Savings Portfolio invests 100% of its assets in the </a:t>
            </a:r>
            <a:r>
              <a:rPr lang="en-US" sz="950" dirty="0" err="1">
                <a:latin typeface="Berlin Sans FB" panose="020E0602020502020306" pitchFamily="34" charset="0"/>
              </a:rPr>
              <a:t>NexBank</a:t>
            </a:r>
            <a:r>
              <a:rPr lang="en-US" sz="950" dirty="0">
                <a:latin typeface="Berlin Sans FB" panose="020E0602020502020306" pitchFamily="34" charset="0"/>
              </a:rPr>
              <a:t> High-Yield Savings Account (“HYSA”). The HYSA is held in an omnibus savings account insured by FDIC, which is held in trust by the Indiana Education Savings Authority at </a:t>
            </a:r>
            <a:r>
              <a:rPr lang="en-US" sz="950" dirty="0" err="1">
                <a:latin typeface="Berlin Sans FB" panose="020E0602020502020306" pitchFamily="34" charset="0"/>
              </a:rPr>
              <a:t>NexBank</a:t>
            </a:r>
            <a:r>
              <a:rPr lang="en-US" sz="950" dirty="0">
                <a:latin typeface="Berlin Sans FB" panose="020E0602020502020306" pitchFamily="34" charset="0"/>
              </a:rPr>
              <a:t>. Contributions to and earnings on the investments in the Savings Portfolio are insured by the FDIC on a pass-through basis to each account owner up to the maximum amount set by federal law – currently $250,000. The amount of FDIC insurance provided to an account owner is based on the total of: (a) the value of an account owner’s investment in the Savings Portfolio; and (b) the value of all other accounts held by the account owner at </a:t>
            </a:r>
            <a:r>
              <a:rPr lang="en-US" sz="950" dirty="0" err="1">
                <a:latin typeface="Berlin Sans FB" panose="020E0602020502020306" pitchFamily="34" charset="0"/>
              </a:rPr>
              <a:t>NexBank</a:t>
            </a:r>
            <a:r>
              <a:rPr lang="en-US" sz="950" dirty="0">
                <a:latin typeface="Berlin Sans FB" panose="020E0602020502020306" pitchFamily="34" charset="0"/>
              </a:rPr>
              <a:t>, as determined by </a:t>
            </a:r>
            <a:r>
              <a:rPr lang="en-US" sz="950" dirty="0" err="1">
                <a:latin typeface="Berlin Sans FB" panose="020E0602020502020306" pitchFamily="34" charset="0"/>
              </a:rPr>
              <a:t>NexBank</a:t>
            </a:r>
            <a:r>
              <a:rPr lang="en-US" sz="950" dirty="0">
                <a:latin typeface="Berlin Sans FB" panose="020E0602020502020306" pitchFamily="34" charset="0"/>
              </a:rPr>
              <a:t> and FDIC regulations.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427" y="751286"/>
            <a:ext cx="4195373" cy="443031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381000"/>
            <a:ext cx="3429000" cy="639762"/>
          </a:xfrm>
        </p:spPr>
        <p:txBody>
          <a:bodyPr/>
          <a:lstStyle/>
          <a:p>
            <a:r>
              <a:rPr lang="en-US" altLang="en-US" b="0" dirty="0">
                <a:solidFill>
                  <a:schemeClr val="tx2"/>
                </a:solidFill>
                <a:latin typeface="Berlin Sans FB" panose="020E0602020502020306" pitchFamily="34" charset="0"/>
                <a:ea typeface="ＭＳ Ｐゴシック" panose="020B0600070205080204" pitchFamily="34" charset="-128"/>
              </a:rPr>
              <a:t>Account owners:</a:t>
            </a:r>
            <a:endParaRPr lang="en-US" b="0" dirty="0">
              <a:solidFill>
                <a:schemeClr val="tx2"/>
              </a:solidFill>
            </a:endParaRPr>
          </a:p>
        </p:txBody>
      </p:sp>
      <p:sp>
        <p:nvSpPr>
          <p:cNvPr id="25603" name="Rectangle 3"/>
          <p:cNvSpPr>
            <a:spLocks noGrp="1" noChangeArrowheads="1"/>
          </p:cNvSpPr>
          <p:nvPr>
            <p:ph sz="half" idx="2"/>
          </p:nvPr>
        </p:nvSpPr>
        <p:spPr>
          <a:xfrm>
            <a:off x="457200" y="1219200"/>
            <a:ext cx="2892425" cy="3505200"/>
          </a:xfrm>
        </p:spPr>
        <p:txBody>
          <a:bodyPr/>
          <a:lstStyle/>
          <a:p>
            <a:pPr>
              <a:spcBef>
                <a:spcPct val="0"/>
              </a:spcBef>
            </a:pPr>
            <a:r>
              <a:rPr lang="en-US" altLang="en-US" sz="1800" dirty="0">
                <a:solidFill>
                  <a:schemeClr val="tx1"/>
                </a:solidFill>
                <a:latin typeface="Berlin Sans FB" panose="020E0602020502020306" pitchFamily="34" charset="0"/>
                <a:ea typeface="ＭＳ Ｐゴシック" panose="020B0600070205080204" pitchFamily="34" charset="-128"/>
                <a:cs typeface="ＭＳ Ｐゴシック" panose="020B0600070205080204" pitchFamily="34" charset="-128"/>
              </a:rPr>
              <a:t>Can be any U.S. citizen or resident alien</a:t>
            </a:r>
            <a:r>
              <a:rPr lang="en-US" altLang="en-US" sz="1800" baseline="30000" dirty="0">
                <a:solidFill>
                  <a:schemeClr val="tx1"/>
                </a:solidFill>
                <a:latin typeface="Berlin Sans FB" panose="020E0602020502020306" pitchFamily="34" charset="0"/>
                <a:ea typeface="ＭＳ Ｐゴシック" panose="020B0600070205080204" pitchFamily="34" charset="-128"/>
                <a:cs typeface="ＭＳ Ｐゴシック" panose="020B0600070205080204" pitchFamily="34" charset="-128"/>
              </a:rPr>
              <a:t>*</a:t>
            </a:r>
          </a:p>
          <a:p>
            <a:pPr>
              <a:spcBef>
                <a:spcPct val="0"/>
              </a:spcBef>
            </a:pPr>
            <a:endParaRPr lang="en-US" altLang="en-US" sz="1600" baseline="30000" dirty="0">
              <a:solidFill>
                <a:schemeClr val="tx1"/>
              </a:solidFill>
              <a:latin typeface="Berlin Sans FB" panose="020E0602020502020306" pitchFamily="34" charset="0"/>
              <a:ea typeface="ＭＳ Ｐゴシック" panose="020B0600070205080204" pitchFamily="34" charset="-128"/>
              <a:cs typeface="ＭＳ Ｐゴシック" panose="020B0600070205080204" pitchFamily="34" charset="-128"/>
            </a:endParaRPr>
          </a:p>
          <a:p>
            <a:pPr>
              <a:spcBef>
                <a:spcPct val="0"/>
              </a:spcBef>
            </a:pPr>
            <a:r>
              <a:rPr lang="en-US" altLang="en-US" sz="1800" dirty="0">
                <a:solidFill>
                  <a:schemeClr val="tx1"/>
                </a:solidFill>
                <a:latin typeface="Berlin Sans FB" panose="020E0602020502020306" pitchFamily="34" charset="0"/>
                <a:ea typeface="ＭＳ Ｐゴシック" panose="020B0600070205080204" pitchFamily="34" charset="-128"/>
                <a:cs typeface="ＭＳ Ｐゴシック" panose="020B0600070205080204" pitchFamily="34" charset="-128"/>
              </a:rPr>
              <a:t>Are usually a parent, grandparent, other family member or friend</a:t>
            </a:r>
          </a:p>
          <a:p>
            <a:pPr>
              <a:spcBef>
                <a:spcPct val="0"/>
              </a:spcBef>
            </a:pPr>
            <a:endParaRPr lang="en-US" altLang="en-US" sz="1600" dirty="0">
              <a:solidFill>
                <a:schemeClr val="tx1"/>
              </a:solidFill>
              <a:latin typeface="Berlin Sans FB" panose="020E0602020502020306" pitchFamily="34" charset="0"/>
              <a:ea typeface="ＭＳ Ｐゴシック" panose="020B0600070205080204" pitchFamily="34" charset="-128"/>
              <a:cs typeface="ＭＳ Ｐゴシック" panose="020B0600070205080204" pitchFamily="34" charset="-128"/>
            </a:endParaRPr>
          </a:p>
          <a:p>
            <a:pPr>
              <a:spcBef>
                <a:spcPct val="0"/>
              </a:spcBef>
            </a:pPr>
            <a:r>
              <a:rPr lang="en-US" altLang="en-US" sz="1800" dirty="0">
                <a:solidFill>
                  <a:schemeClr val="tx1"/>
                </a:solidFill>
                <a:latin typeface="Berlin Sans FB" panose="020E0602020502020306" pitchFamily="34" charset="0"/>
                <a:ea typeface="ＭＳ Ｐゴシック" panose="020B0600070205080204" pitchFamily="34" charset="-128"/>
                <a:cs typeface="ＭＳ Ｐゴシック" panose="020B0600070205080204" pitchFamily="34" charset="-128"/>
              </a:rPr>
              <a:t>Are not subject to income eligibility requirements</a:t>
            </a:r>
          </a:p>
          <a:p>
            <a:pPr>
              <a:spcBef>
                <a:spcPct val="0"/>
              </a:spcBef>
            </a:pPr>
            <a:endParaRPr lang="en-US" altLang="en-US" sz="1600" dirty="0">
              <a:solidFill>
                <a:schemeClr val="tx1"/>
              </a:solidFill>
              <a:latin typeface="Berlin Sans FB" panose="020E0602020502020306" pitchFamily="34" charset="0"/>
              <a:ea typeface="ＭＳ Ｐゴシック" panose="020B0600070205080204" pitchFamily="34" charset="-128"/>
              <a:cs typeface="ＭＳ Ｐゴシック" panose="020B0600070205080204" pitchFamily="34" charset="-128"/>
            </a:endParaRPr>
          </a:p>
          <a:p>
            <a:pPr>
              <a:spcBef>
                <a:spcPct val="0"/>
              </a:spcBef>
            </a:pPr>
            <a:r>
              <a:rPr lang="en-US" altLang="en-US" sz="1800" dirty="0">
                <a:solidFill>
                  <a:schemeClr val="tx1"/>
                </a:solidFill>
                <a:latin typeface="Berlin Sans FB" panose="020E0602020502020306" pitchFamily="34" charset="0"/>
                <a:ea typeface="ＭＳ Ｐゴシック" panose="020B0600070205080204" pitchFamily="34" charset="-128"/>
                <a:cs typeface="ＭＳ Ｐゴシック" panose="020B0600070205080204" pitchFamily="34" charset="-128"/>
              </a:rPr>
              <a:t>Can own multiple accounts</a:t>
            </a:r>
          </a:p>
        </p:txBody>
      </p:sp>
      <p:sp>
        <p:nvSpPr>
          <p:cNvPr id="25604" name="Text Box 4"/>
          <p:cNvSpPr txBox="1">
            <a:spLocks noChangeArrowheads="1"/>
          </p:cNvSpPr>
          <p:nvPr/>
        </p:nvSpPr>
        <p:spPr bwMode="auto">
          <a:xfrm>
            <a:off x="304800" y="5638800"/>
            <a:ext cx="8610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a:solidFill>
                  <a:schemeClr val="tx1"/>
                </a:solidFill>
                <a:latin typeface="Times" panose="02020603050405020304" pitchFamily="18" charset="0"/>
                <a:ea typeface="ＭＳ Ｐゴシック" panose="020B0600070205080204" pitchFamily="34" charset="-128"/>
              </a:defRPr>
            </a:lvl1pPr>
            <a:lvl2pPr marL="742950" indent="-285750">
              <a:defRPr sz="2000">
                <a:solidFill>
                  <a:schemeClr val="tx1"/>
                </a:solidFill>
                <a:latin typeface="Times" panose="02020603050405020304" pitchFamily="18" charset="0"/>
                <a:ea typeface="ＭＳ Ｐゴシック" panose="020B0600070205080204" pitchFamily="34" charset="-128"/>
              </a:defRPr>
            </a:lvl2pPr>
            <a:lvl3pPr marL="1143000" indent="-228600">
              <a:defRPr sz="2000">
                <a:solidFill>
                  <a:schemeClr val="tx1"/>
                </a:solidFill>
                <a:latin typeface="Times" panose="02020603050405020304" pitchFamily="18" charset="0"/>
                <a:ea typeface="ＭＳ Ｐゴシック" panose="020B0600070205080204" pitchFamily="34" charset="-128"/>
              </a:defRPr>
            </a:lvl3pPr>
            <a:lvl4pPr marL="1600200" indent="-228600">
              <a:defRPr sz="2000">
                <a:solidFill>
                  <a:schemeClr val="tx1"/>
                </a:solidFill>
                <a:latin typeface="Times" panose="02020603050405020304" pitchFamily="18" charset="0"/>
                <a:ea typeface="ＭＳ Ｐゴシック" panose="020B0600070205080204" pitchFamily="34" charset="-128"/>
              </a:defRPr>
            </a:lvl4pPr>
            <a:lvl5pPr marL="2057400" indent="-228600">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9pPr>
          </a:lstStyle>
          <a:p>
            <a:pPr>
              <a:spcBef>
                <a:spcPct val="50000"/>
              </a:spcBef>
            </a:pPr>
            <a:r>
              <a:rPr lang="en-US" altLang="en-US" sz="1200" dirty="0">
                <a:latin typeface="Berlin Sans FB" panose="020E0602020502020306" pitchFamily="34" charset="0"/>
              </a:rPr>
              <a:t>* Must be 18 or older, have a Social Security number or Tax Identification number, and a U.S. address that is not a P.O. Box.</a:t>
            </a:r>
          </a:p>
          <a:p>
            <a:pPr>
              <a:spcBef>
                <a:spcPct val="50000"/>
              </a:spcBef>
            </a:pPr>
            <a:r>
              <a:rPr lang="en-US" altLang="en-US" sz="1200" dirty="0">
                <a:latin typeface="Berlin Sans FB" panose="020E0602020502020306" pitchFamily="34" charset="0"/>
              </a:rPr>
              <a:t>** Must have a Social Security number or Tax Identification number, and a U.S. address that is not a P.O. Box.</a:t>
            </a:r>
          </a:p>
          <a:p>
            <a:pPr>
              <a:spcBef>
                <a:spcPct val="50000"/>
              </a:spcBef>
            </a:pPr>
            <a:r>
              <a:rPr lang="en-US" altLang="en-US" sz="1200" dirty="0">
                <a:latin typeface="Berlin Sans FB" panose="020E0602020502020306" pitchFamily="34" charset="0"/>
              </a:rPr>
              <a:t>  </a:t>
            </a:r>
          </a:p>
          <a:p>
            <a:pPr marL="171450" indent="-171450">
              <a:spcBef>
                <a:spcPct val="50000"/>
              </a:spcBef>
              <a:buFont typeface="Arial" panose="020B0604020202020204" pitchFamily="34" charset="0"/>
              <a:buChar char="•"/>
            </a:pPr>
            <a:endParaRPr lang="en-US" altLang="en-US" sz="1200" dirty="0">
              <a:latin typeface="Berlin Sans FB" panose="020E0602020502020306" pitchFamily="34" charset="0"/>
            </a:endParaRPr>
          </a:p>
          <a:p>
            <a:pPr>
              <a:spcBef>
                <a:spcPct val="50000"/>
              </a:spcBef>
            </a:pPr>
            <a:endParaRPr lang="en-US" altLang="en-US" sz="1200" dirty="0">
              <a:latin typeface="Arial" panose="020B0604020202020204" pitchFamily="34" charset="0"/>
            </a:endParaRPr>
          </a:p>
        </p:txBody>
      </p:sp>
      <p:pic>
        <p:nvPicPr>
          <p:cNvPr id="25605" name="Picture 7" descr="Doctor_Cover_BLP002582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9625" y="1219200"/>
            <a:ext cx="20605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bwMode="auto">
          <a:xfrm>
            <a:off x="0" y="4876800"/>
            <a:ext cx="9144000" cy="51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4625" indent="-174625" algn="l" rtl="0" eaLnBrk="0" fontAlgn="base" hangingPunct="0">
              <a:spcBef>
                <a:spcPct val="20000"/>
              </a:spcBef>
              <a:spcAft>
                <a:spcPct val="0"/>
              </a:spcAft>
              <a:buClr>
                <a:schemeClr val="accent2"/>
              </a:buClr>
              <a:buFont typeface="Times" panose="02020603050405020304" pitchFamily="18" charset="0"/>
              <a:buChar char="•"/>
              <a:defRPr sz="2000">
                <a:solidFill>
                  <a:srgbClr val="525759"/>
                </a:solidFill>
                <a:latin typeface="+mn-lt"/>
                <a:ea typeface="ＭＳ Ｐゴシック" charset="-128"/>
                <a:cs typeface="ＭＳ Ｐゴシック" charset="-128"/>
              </a:defRPr>
            </a:lvl1pPr>
            <a:lvl2pPr marL="569913" indent="-161925" algn="l" rtl="0" eaLnBrk="0" fontAlgn="base" hangingPunct="0">
              <a:spcBef>
                <a:spcPct val="20000"/>
              </a:spcBef>
              <a:spcAft>
                <a:spcPct val="0"/>
              </a:spcAft>
              <a:buClr>
                <a:schemeClr val="accent2"/>
              </a:buClr>
              <a:buFont typeface="Times" panose="02020603050405020304" pitchFamily="18" charset="0"/>
              <a:buChar char="•"/>
              <a:defRPr sz="2800">
                <a:solidFill>
                  <a:srgbClr val="525759"/>
                </a:solidFill>
                <a:latin typeface="+mn-lt"/>
                <a:ea typeface="ＭＳ Ｐゴシック" charset="-128"/>
              </a:defRPr>
            </a:lvl2pPr>
            <a:lvl3pPr marL="854075" indent="-160338" algn="l" rtl="0" eaLnBrk="0" fontAlgn="base" hangingPunct="0">
              <a:spcBef>
                <a:spcPct val="20000"/>
              </a:spcBef>
              <a:spcAft>
                <a:spcPct val="0"/>
              </a:spcAft>
              <a:buClr>
                <a:schemeClr val="accent2"/>
              </a:buClr>
              <a:buFont typeface="Times" panose="02020603050405020304" pitchFamily="18" charset="0"/>
              <a:buChar char="•"/>
              <a:defRPr sz="1600">
                <a:solidFill>
                  <a:srgbClr val="525759"/>
                </a:solidFill>
                <a:latin typeface="+mn-lt"/>
                <a:ea typeface="ＭＳ Ｐゴシック" pitchFamily="-1" charset="-128"/>
                <a:cs typeface="Geneva" pitchFamily="1" charset="-128"/>
              </a:defRPr>
            </a:lvl3pPr>
            <a:lvl4pPr marL="1144588" indent="-166688" algn="l" rtl="0" eaLnBrk="0" fontAlgn="base" hangingPunct="0">
              <a:spcBef>
                <a:spcPct val="20000"/>
              </a:spcBef>
              <a:spcAft>
                <a:spcPct val="0"/>
              </a:spcAft>
              <a:buClr>
                <a:schemeClr val="accent2"/>
              </a:buClr>
              <a:buFont typeface="Times" panose="02020603050405020304" pitchFamily="18" charset="0"/>
              <a:buChar char="•"/>
              <a:defRPr sz="1600">
                <a:solidFill>
                  <a:srgbClr val="525759"/>
                </a:solidFill>
                <a:latin typeface="+mn-lt"/>
                <a:ea typeface="ＭＳ Ｐゴシック" pitchFamily="-1" charset="-128"/>
              </a:defRPr>
            </a:lvl4pPr>
            <a:lvl5pPr marL="1435100" indent="-176213" algn="l" rtl="0" eaLnBrk="0" fontAlgn="base" hangingPunct="0">
              <a:spcBef>
                <a:spcPct val="20000"/>
              </a:spcBef>
              <a:spcAft>
                <a:spcPct val="0"/>
              </a:spcAft>
              <a:buClr>
                <a:schemeClr val="accent2"/>
              </a:buClr>
              <a:buFont typeface="Times" panose="02020603050405020304" pitchFamily="18" charset="0"/>
              <a:buChar char="•"/>
              <a:defRPr sz="1600">
                <a:solidFill>
                  <a:srgbClr val="525759"/>
                </a:solidFill>
                <a:latin typeface="+mn-lt"/>
                <a:ea typeface="ＭＳ Ｐゴシック" charset="-128"/>
                <a:cs typeface="ＭＳ Ｐゴシック" charset="-128"/>
              </a:defRPr>
            </a:lvl5pPr>
            <a:lvl6pPr marL="1892300" indent="-176213" algn="l" rtl="0" eaLnBrk="0" fontAlgn="base" hangingPunct="0">
              <a:spcBef>
                <a:spcPct val="20000"/>
              </a:spcBef>
              <a:spcAft>
                <a:spcPct val="0"/>
              </a:spcAft>
              <a:buClr>
                <a:schemeClr val="accent2"/>
              </a:buClr>
              <a:buFont typeface="Times" pitchFamily="-32" charset="0"/>
              <a:buChar char="•"/>
              <a:defRPr sz="1600">
                <a:solidFill>
                  <a:srgbClr val="525759"/>
                </a:solidFill>
                <a:latin typeface="+mn-lt"/>
              </a:defRPr>
            </a:lvl6pPr>
            <a:lvl7pPr marL="2349500" indent="-176213" algn="l" rtl="0" eaLnBrk="0" fontAlgn="base" hangingPunct="0">
              <a:spcBef>
                <a:spcPct val="20000"/>
              </a:spcBef>
              <a:spcAft>
                <a:spcPct val="0"/>
              </a:spcAft>
              <a:buClr>
                <a:schemeClr val="accent2"/>
              </a:buClr>
              <a:buFont typeface="Times" pitchFamily="-32" charset="0"/>
              <a:buChar char="•"/>
              <a:defRPr sz="1600">
                <a:solidFill>
                  <a:srgbClr val="525759"/>
                </a:solidFill>
                <a:latin typeface="+mn-lt"/>
              </a:defRPr>
            </a:lvl7pPr>
            <a:lvl8pPr marL="2806700" indent="-176213" algn="l" rtl="0" eaLnBrk="0" fontAlgn="base" hangingPunct="0">
              <a:spcBef>
                <a:spcPct val="20000"/>
              </a:spcBef>
              <a:spcAft>
                <a:spcPct val="0"/>
              </a:spcAft>
              <a:buClr>
                <a:schemeClr val="accent2"/>
              </a:buClr>
              <a:buFont typeface="Times" pitchFamily="-32" charset="0"/>
              <a:buChar char="•"/>
              <a:defRPr sz="1600">
                <a:solidFill>
                  <a:srgbClr val="525759"/>
                </a:solidFill>
                <a:latin typeface="+mn-lt"/>
              </a:defRPr>
            </a:lvl8pPr>
            <a:lvl9pPr marL="3263900" indent="-176213" algn="l" rtl="0" eaLnBrk="0" fontAlgn="base" hangingPunct="0">
              <a:spcBef>
                <a:spcPct val="20000"/>
              </a:spcBef>
              <a:spcAft>
                <a:spcPct val="0"/>
              </a:spcAft>
              <a:buClr>
                <a:schemeClr val="accent2"/>
              </a:buClr>
              <a:buFont typeface="Times" pitchFamily="-32" charset="0"/>
              <a:buChar char="•"/>
              <a:defRPr sz="1600">
                <a:solidFill>
                  <a:srgbClr val="525759"/>
                </a:solidFill>
                <a:latin typeface="+mn-lt"/>
              </a:defRPr>
            </a:lvl9pPr>
          </a:lstStyle>
          <a:p>
            <a:pPr marL="0" indent="0" algn="ctr">
              <a:spcBef>
                <a:spcPct val="0"/>
              </a:spcBef>
              <a:buNone/>
            </a:pPr>
            <a:r>
              <a:rPr lang="en-US" altLang="en-US" sz="1800" kern="0" dirty="0">
                <a:solidFill>
                  <a:schemeClr val="tx1"/>
                </a:solidFill>
                <a:latin typeface="Berlin Sans FB" panose="020E0602020502020306" pitchFamily="34" charset="0"/>
                <a:ea typeface="ＭＳ Ｐゴシック" panose="020B0600070205080204" pitchFamily="34" charset="-128"/>
                <a:cs typeface="ＭＳ Ｐゴシック" panose="020B0600070205080204" pitchFamily="34" charset="-128"/>
              </a:rPr>
              <a:t>* The account owner retains control of how and when the money is used *</a:t>
            </a:r>
          </a:p>
          <a:p>
            <a:pPr algn="ctr">
              <a:spcBef>
                <a:spcPct val="0"/>
              </a:spcBef>
            </a:pPr>
            <a:endParaRPr lang="en-US" altLang="en-US" sz="1400" kern="0" dirty="0">
              <a:solidFill>
                <a:schemeClr val="tx1"/>
              </a:solidFill>
              <a:latin typeface="Berlin Sans FB" panose="020E0602020502020306" pitchFamily="34" charset="0"/>
              <a:ea typeface="ＭＳ Ｐゴシック" panose="020B0600070205080204" pitchFamily="34" charset="-128"/>
              <a:cs typeface="ＭＳ Ｐゴシック" panose="020B0600070205080204" pitchFamily="34" charset="-128"/>
            </a:endParaRPr>
          </a:p>
        </p:txBody>
      </p:sp>
      <p:sp>
        <p:nvSpPr>
          <p:cNvPr id="13" name="Rectangle 3"/>
          <p:cNvSpPr txBox="1">
            <a:spLocks noChangeArrowheads="1"/>
          </p:cNvSpPr>
          <p:nvPr/>
        </p:nvSpPr>
        <p:spPr bwMode="auto">
          <a:xfrm>
            <a:off x="5562599" y="1219200"/>
            <a:ext cx="3315495" cy="3200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4625" indent="-174625" algn="l" rtl="0" eaLnBrk="0" fontAlgn="base" hangingPunct="0">
              <a:spcBef>
                <a:spcPct val="20000"/>
              </a:spcBef>
              <a:spcAft>
                <a:spcPct val="0"/>
              </a:spcAft>
              <a:buClr>
                <a:schemeClr val="accent2"/>
              </a:buClr>
              <a:buFont typeface="Times" panose="02020603050405020304" pitchFamily="18" charset="0"/>
              <a:buChar char="•"/>
              <a:defRPr sz="2400">
                <a:solidFill>
                  <a:srgbClr val="525759"/>
                </a:solidFill>
                <a:latin typeface="+mn-lt"/>
                <a:ea typeface="ＭＳ Ｐゴシック" charset="-128"/>
                <a:cs typeface="ＭＳ Ｐゴシック" charset="-128"/>
              </a:defRPr>
            </a:lvl1pPr>
            <a:lvl2pPr marL="569913" indent="-161925" algn="l" rtl="0" eaLnBrk="0" fontAlgn="base" hangingPunct="0">
              <a:spcBef>
                <a:spcPct val="20000"/>
              </a:spcBef>
              <a:spcAft>
                <a:spcPct val="0"/>
              </a:spcAft>
              <a:buClr>
                <a:schemeClr val="accent2"/>
              </a:buClr>
              <a:buFont typeface="Times" panose="02020603050405020304" pitchFamily="18" charset="0"/>
              <a:buChar char="•"/>
              <a:defRPr sz="2000">
                <a:solidFill>
                  <a:srgbClr val="525759"/>
                </a:solidFill>
                <a:latin typeface="+mn-lt"/>
                <a:ea typeface="ＭＳ Ｐゴシック" charset="-128"/>
              </a:defRPr>
            </a:lvl2pPr>
            <a:lvl3pPr marL="854075" indent="-160338" algn="l" rtl="0" eaLnBrk="0" fontAlgn="base" hangingPunct="0">
              <a:spcBef>
                <a:spcPct val="20000"/>
              </a:spcBef>
              <a:spcAft>
                <a:spcPct val="0"/>
              </a:spcAft>
              <a:buClr>
                <a:schemeClr val="accent2"/>
              </a:buClr>
              <a:buFont typeface="Times" panose="02020603050405020304" pitchFamily="18" charset="0"/>
              <a:buChar char="•"/>
              <a:defRPr sz="1800">
                <a:solidFill>
                  <a:srgbClr val="525759"/>
                </a:solidFill>
                <a:latin typeface="+mn-lt"/>
                <a:ea typeface="ＭＳ Ｐゴシック" pitchFamily="-1" charset="-128"/>
                <a:cs typeface="Geneva" pitchFamily="1" charset="-128"/>
              </a:defRPr>
            </a:lvl3pPr>
            <a:lvl4pPr marL="1144588" indent="-166688" algn="l" rtl="0" eaLnBrk="0" fontAlgn="base" hangingPunct="0">
              <a:spcBef>
                <a:spcPct val="20000"/>
              </a:spcBef>
              <a:spcAft>
                <a:spcPct val="0"/>
              </a:spcAft>
              <a:buClr>
                <a:schemeClr val="accent2"/>
              </a:buClr>
              <a:buFont typeface="Times" panose="02020603050405020304" pitchFamily="18" charset="0"/>
              <a:buChar char="•"/>
              <a:defRPr sz="1600">
                <a:solidFill>
                  <a:srgbClr val="525759"/>
                </a:solidFill>
                <a:latin typeface="+mn-lt"/>
                <a:ea typeface="ＭＳ Ｐゴシック" pitchFamily="-1" charset="-128"/>
              </a:defRPr>
            </a:lvl4pPr>
            <a:lvl5pPr marL="1435100" indent="-176213" algn="l" rtl="0" eaLnBrk="0" fontAlgn="base" hangingPunct="0">
              <a:spcBef>
                <a:spcPct val="20000"/>
              </a:spcBef>
              <a:spcAft>
                <a:spcPct val="0"/>
              </a:spcAft>
              <a:buClr>
                <a:schemeClr val="accent2"/>
              </a:buClr>
              <a:buFont typeface="Times" panose="02020603050405020304" pitchFamily="18" charset="0"/>
              <a:buChar char="•"/>
              <a:defRPr sz="1600">
                <a:solidFill>
                  <a:srgbClr val="525759"/>
                </a:solidFill>
                <a:latin typeface="+mn-lt"/>
                <a:ea typeface="ＭＳ Ｐゴシック" charset="-128"/>
                <a:cs typeface="ＭＳ Ｐゴシック" charset="-128"/>
              </a:defRPr>
            </a:lvl5pPr>
            <a:lvl6pPr marL="1892300" indent="-176213" algn="l" rtl="0" eaLnBrk="0" fontAlgn="base" hangingPunct="0">
              <a:spcBef>
                <a:spcPct val="20000"/>
              </a:spcBef>
              <a:spcAft>
                <a:spcPct val="0"/>
              </a:spcAft>
              <a:buClr>
                <a:schemeClr val="accent2"/>
              </a:buClr>
              <a:buFont typeface="Times" pitchFamily="-32" charset="0"/>
              <a:buChar char="•"/>
              <a:defRPr sz="1600">
                <a:solidFill>
                  <a:srgbClr val="525759"/>
                </a:solidFill>
                <a:latin typeface="+mn-lt"/>
              </a:defRPr>
            </a:lvl6pPr>
            <a:lvl7pPr marL="2349500" indent="-176213" algn="l" rtl="0" eaLnBrk="0" fontAlgn="base" hangingPunct="0">
              <a:spcBef>
                <a:spcPct val="20000"/>
              </a:spcBef>
              <a:spcAft>
                <a:spcPct val="0"/>
              </a:spcAft>
              <a:buClr>
                <a:schemeClr val="accent2"/>
              </a:buClr>
              <a:buFont typeface="Times" pitchFamily="-32" charset="0"/>
              <a:buChar char="•"/>
              <a:defRPr sz="1600">
                <a:solidFill>
                  <a:srgbClr val="525759"/>
                </a:solidFill>
                <a:latin typeface="+mn-lt"/>
              </a:defRPr>
            </a:lvl7pPr>
            <a:lvl8pPr marL="2806700" indent="-176213" algn="l" rtl="0" eaLnBrk="0" fontAlgn="base" hangingPunct="0">
              <a:spcBef>
                <a:spcPct val="20000"/>
              </a:spcBef>
              <a:spcAft>
                <a:spcPct val="0"/>
              </a:spcAft>
              <a:buClr>
                <a:schemeClr val="accent2"/>
              </a:buClr>
              <a:buFont typeface="Times" pitchFamily="-32" charset="0"/>
              <a:buChar char="•"/>
              <a:defRPr sz="1600">
                <a:solidFill>
                  <a:srgbClr val="525759"/>
                </a:solidFill>
                <a:latin typeface="+mn-lt"/>
              </a:defRPr>
            </a:lvl8pPr>
            <a:lvl9pPr marL="3263900" indent="-176213" algn="l" rtl="0" eaLnBrk="0" fontAlgn="base" hangingPunct="0">
              <a:spcBef>
                <a:spcPct val="20000"/>
              </a:spcBef>
              <a:spcAft>
                <a:spcPct val="0"/>
              </a:spcAft>
              <a:buClr>
                <a:schemeClr val="accent2"/>
              </a:buClr>
              <a:buFont typeface="Times" pitchFamily="-32" charset="0"/>
              <a:buChar char="•"/>
              <a:defRPr sz="1600">
                <a:solidFill>
                  <a:srgbClr val="525759"/>
                </a:solidFill>
                <a:latin typeface="+mn-lt"/>
              </a:defRPr>
            </a:lvl9pPr>
          </a:lstStyle>
          <a:p>
            <a:pPr>
              <a:spcBef>
                <a:spcPct val="0"/>
              </a:spcBef>
            </a:pPr>
            <a:r>
              <a:rPr lang="en-US" altLang="en-US" sz="1800" kern="0" dirty="0">
                <a:solidFill>
                  <a:schemeClr val="tx1"/>
                </a:solidFill>
                <a:latin typeface="Berlin Sans FB" panose="020E0602020502020306" pitchFamily="34" charset="0"/>
                <a:ea typeface="ＭＳ Ｐゴシック" panose="020B0600070205080204" pitchFamily="34" charset="-128"/>
                <a:cs typeface="ＭＳ Ｐゴシック" panose="020B0600070205080204" pitchFamily="34" charset="-128"/>
              </a:rPr>
              <a:t>Can be any U.S. citizen or resident alien</a:t>
            </a:r>
            <a:r>
              <a:rPr lang="en-US" altLang="en-US" sz="1800" kern="0" baseline="30000" dirty="0">
                <a:solidFill>
                  <a:schemeClr val="tx1"/>
                </a:solidFill>
                <a:latin typeface="Berlin Sans FB" panose="020E0602020502020306" pitchFamily="34" charset="0"/>
                <a:ea typeface="ＭＳ Ｐゴシック" panose="020B0600070205080204" pitchFamily="34" charset="-128"/>
                <a:cs typeface="ＭＳ Ｐゴシック" panose="020B0600070205080204" pitchFamily="34" charset="-128"/>
              </a:rPr>
              <a:t>**</a:t>
            </a:r>
          </a:p>
          <a:p>
            <a:pPr>
              <a:spcBef>
                <a:spcPct val="0"/>
              </a:spcBef>
            </a:pPr>
            <a:endParaRPr lang="en-US" altLang="en-US" sz="1600" kern="0" baseline="30000" dirty="0">
              <a:solidFill>
                <a:schemeClr val="tx1"/>
              </a:solidFill>
              <a:latin typeface="Berlin Sans FB" panose="020E0602020502020306" pitchFamily="34" charset="0"/>
              <a:ea typeface="ＭＳ Ｐゴシック" panose="020B0600070205080204" pitchFamily="34" charset="-128"/>
              <a:cs typeface="ＭＳ Ｐゴシック" panose="020B0600070205080204" pitchFamily="34" charset="-128"/>
            </a:endParaRPr>
          </a:p>
          <a:p>
            <a:pPr>
              <a:spcBef>
                <a:spcPct val="0"/>
              </a:spcBef>
            </a:pPr>
            <a:r>
              <a:rPr lang="en-US" altLang="en-US" sz="1800" kern="0" dirty="0">
                <a:solidFill>
                  <a:schemeClr val="tx1"/>
                </a:solidFill>
                <a:latin typeface="Berlin Sans FB" panose="020E0602020502020306" pitchFamily="34" charset="0"/>
                <a:ea typeface="ＭＳ Ｐゴシック" panose="020B0600070205080204" pitchFamily="34" charset="-128"/>
                <a:cs typeface="ＭＳ Ｐゴシック" panose="020B0600070205080204" pitchFamily="34" charset="-128"/>
              </a:rPr>
              <a:t>Are usually a child or grandchild, but can be anyone, including yourself or spouse</a:t>
            </a:r>
          </a:p>
          <a:p>
            <a:pPr>
              <a:spcBef>
                <a:spcPct val="0"/>
              </a:spcBef>
            </a:pPr>
            <a:endParaRPr lang="en-US" altLang="en-US" sz="1600" kern="0" dirty="0">
              <a:solidFill>
                <a:schemeClr val="tx1"/>
              </a:solidFill>
              <a:latin typeface="Berlin Sans FB" panose="020E0602020502020306" pitchFamily="34" charset="0"/>
              <a:ea typeface="ＭＳ Ｐゴシック" panose="020B0600070205080204" pitchFamily="34" charset="-128"/>
              <a:cs typeface="ＭＳ Ｐゴシック" panose="020B0600070205080204" pitchFamily="34" charset="-128"/>
            </a:endParaRPr>
          </a:p>
          <a:p>
            <a:pPr>
              <a:spcBef>
                <a:spcPct val="0"/>
              </a:spcBef>
            </a:pPr>
            <a:r>
              <a:rPr lang="en-US" altLang="en-US" sz="1800" kern="0" dirty="0">
                <a:solidFill>
                  <a:schemeClr val="tx1"/>
                </a:solidFill>
                <a:latin typeface="Berlin Sans FB" panose="020E0602020502020306" pitchFamily="34" charset="0"/>
                <a:ea typeface="ＭＳ Ｐゴシック" panose="020B0600070205080204" pitchFamily="34" charset="-128"/>
                <a:cs typeface="ＭＳ Ｐゴシック" panose="020B0600070205080204" pitchFamily="34" charset="-128"/>
              </a:rPr>
              <a:t>Are not subject to income eligibility requirements</a:t>
            </a:r>
          </a:p>
          <a:p>
            <a:pPr>
              <a:spcBef>
                <a:spcPct val="0"/>
              </a:spcBef>
            </a:pPr>
            <a:endParaRPr lang="en-US" altLang="en-US" sz="1600" kern="0" dirty="0">
              <a:solidFill>
                <a:schemeClr val="tx1"/>
              </a:solidFill>
              <a:latin typeface="Berlin Sans FB" panose="020E0602020502020306" pitchFamily="34" charset="0"/>
              <a:ea typeface="ＭＳ Ｐゴシック" panose="020B0600070205080204" pitchFamily="34" charset="-128"/>
              <a:cs typeface="ＭＳ Ｐゴシック" panose="020B0600070205080204" pitchFamily="34" charset="-128"/>
            </a:endParaRPr>
          </a:p>
          <a:p>
            <a:pPr>
              <a:spcBef>
                <a:spcPct val="0"/>
              </a:spcBef>
            </a:pPr>
            <a:r>
              <a:rPr lang="en-US" altLang="en-US" sz="1800" kern="0" dirty="0">
                <a:solidFill>
                  <a:schemeClr val="tx1"/>
                </a:solidFill>
                <a:latin typeface="Berlin Sans FB" panose="020E0602020502020306" pitchFamily="34" charset="0"/>
                <a:ea typeface="ＭＳ Ｐゴシック" panose="020B0600070205080204" pitchFamily="34" charset="-128"/>
                <a:cs typeface="ＭＳ Ｐゴシック" panose="020B0600070205080204" pitchFamily="34" charset="-128"/>
              </a:rPr>
              <a:t>Can be the beneficiary of multiple accounts</a:t>
            </a:r>
          </a:p>
        </p:txBody>
      </p:sp>
      <p:sp>
        <p:nvSpPr>
          <p:cNvPr id="14" name="Text Placeholder 2"/>
          <p:cNvSpPr>
            <a:spLocks noGrp="1"/>
          </p:cNvSpPr>
          <p:nvPr>
            <p:ph type="body" idx="1"/>
          </p:nvPr>
        </p:nvSpPr>
        <p:spPr>
          <a:xfrm>
            <a:off x="5562599" y="381000"/>
            <a:ext cx="3141554" cy="639762"/>
          </a:xfrm>
        </p:spPr>
        <p:txBody>
          <a:bodyPr/>
          <a:lstStyle/>
          <a:p>
            <a:r>
              <a:rPr lang="en-US" altLang="en-US" b="0" dirty="0">
                <a:solidFill>
                  <a:schemeClr val="tx2"/>
                </a:solidFill>
                <a:latin typeface="Berlin Sans FB" panose="020E0602020502020306" pitchFamily="34" charset="0"/>
                <a:ea typeface="ＭＳ Ｐゴシック" panose="020B0600070205080204" pitchFamily="34" charset="-128"/>
              </a:rPr>
              <a:t>Beneficiaries:</a:t>
            </a:r>
            <a:endParaRPr lang="en-US" b="0" dirty="0">
              <a:solidFill>
                <a:schemeClr val="tx2"/>
              </a:solidFill>
            </a:endParaRPr>
          </a:p>
        </p:txBody>
      </p:sp>
    </p:spTree>
    <p:extLst>
      <p:ext uri="{BB962C8B-B14F-4D97-AF65-F5344CB8AC3E}">
        <p14:creationId xmlns:p14="http://schemas.microsoft.com/office/powerpoint/2010/main" val="3755808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dirty="0">
                <a:latin typeface="Berlin Sans FB" panose="020E0602020502020306" pitchFamily="34" charset="0"/>
                <a:ea typeface="ＭＳ Ｐゴシック" panose="020B0600070205080204" pitchFamily="34" charset="-128"/>
              </a:rPr>
              <a:t>What if the beneficiary doesn’t go to college?</a:t>
            </a:r>
          </a:p>
        </p:txBody>
      </p:sp>
      <p:sp>
        <p:nvSpPr>
          <p:cNvPr id="29699" name="Rectangle 3"/>
          <p:cNvSpPr>
            <a:spLocks noGrp="1" noChangeArrowheads="1"/>
          </p:cNvSpPr>
          <p:nvPr>
            <p:ph idx="1"/>
          </p:nvPr>
        </p:nvSpPr>
        <p:spPr/>
        <p:txBody>
          <a:bodyPr/>
          <a:lstStyle/>
          <a:p>
            <a:pPr>
              <a:spcBef>
                <a:spcPct val="30000"/>
              </a:spcBef>
            </a:pPr>
            <a:r>
              <a:rPr lang="en-US" altLang="en-US" sz="1800" dirty="0">
                <a:solidFill>
                  <a:schemeClr val="tx1"/>
                </a:solidFill>
                <a:latin typeface="Berlin Sans FB" panose="020E0602020502020306" pitchFamily="34" charset="0"/>
                <a:ea typeface="ＭＳ Ｐゴシック" panose="020B0600070205080204" pitchFamily="34" charset="-128"/>
                <a:cs typeface="ＭＳ Ｐゴシック" panose="020B0600070205080204" pitchFamily="34" charset="-128"/>
              </a:rPr>
              <a:t>Leave the money in the account until a later date</a:t>
            </a:r>
          </a:p>
          <a:p>
            <a:pPr>
              <a:spcBef>
                <a:spcPct val="30000"/>
              </a:spcBef>
            </a:pPr>
            <a:endParaRPr lang="en-US" altLang="en-US" sz="1800" dirty="0">
              <a:solidFill>
                <a:schemeClr val="tx1"/>
              </a:solidFill>
              <a:latin typeface="Berlin Sans FB" panose="020E0602020502020306" pitchFamily="34" charset="0"/>
              <a:ea typeface="ＭＳ Ｐゴシック" panose="020B0600070205080204" pitchFamily="34" charset="-128"/>
              <a:cs typeface="ＭＳ Ｐゴシック" panose="020B0600070205080204" pitchFamily="34" charset="-128"/>
            </a:endParaRPr>
          </a:p>
          <a:p>
            <a:pPr>
              <a:spcBef>
                <a:spcPct val="30000"/>
              </a:spcBef>
            </a:pPr>
            <a:r>
              <a:rPr lang="en-US" altLang="en-US" sz="1800" dirty="0">
                <a:solidFill>
                  <a:schemeClr val="tx1"/>
                </a:solidFill>
                <a:latin typeface="Berlin Sans FB" panose="020E0602020502020306" pitchFamily="34" charset="0"/>
                <a:ea typeface="ＭＳ Ｐゴシック" panose="020B0600070205080204" pitchFamily="34" charset="-128"/>
                <a:cs typeface="ＭＳ Ｐゴシック" panose="020B0600070205080204" pitchFamily="34" charset="-128"/>
              </a:rPr>
              <a:t>Change the beneficiary to a “member of the family” </a:t>
            </a:r>
          </a:p>
          <a:p>
            <a:pPr>
              <a:spcBef>
                <a:spcPct val="30000"/>
              </a:spcBef>
            </a:pPr>
            <a:endParaRPr lang="en-US" altLang="en-US" sz="1800" dirty="0">
              <a:solidFill>
                <a:schemeClr val="tx1"/>
              </a:solidFill>
              <a:latin typeface="Berlin Sans FB" panose="020E0602020502020306" pitchFamily="34" charset="0"/>
              <a:ea typeface="ＭＳ Ｐゴシック" panose="020B0600070205080204" pitchFamily="34" charset="-128"/>
              <a:cs typeface="ＭＳ Ｐゴシック" panose="020B0600070205080204" pitchFamily="34" charset="-128"/>
            </a:endParaRPr>
          </a:p>
          <a:p>
            <a:pPr>
              <a:spcBef>
                <a:spcPct val="30000"/>
              </a:spcBef>
            </a:pPr>
            <a:r>
              <a:rPr lang="en-US" altLang="en-US" sz="1800" dirty="0">
                <a:solidFill>
                  <a:schemeClr val="tx1"/>
                </a:solidFill>
                <a:latin typeface="Berlin Sans FB" panose="020E0602020502020306" pitchFamily="34" charset="0"/>
                <a:ea typeface="ＭＳ Ｐゴシック" panose="020B0600070205080204" pitchFamily="34" charset="-128"/>
                <a:cs typeface="ＭＳ Ｐゴシック" panose="020B0600070205080204" pitchFamily="34" charset="-128"/>
              </a:rPr>
              <a:t>Make a non-qualified withdrawal, subject to federal/state income tax &amp; 10% federal penalty on </a:t>
            </a:r>
            <a:r>
              <a:rPr lang="en-US" altLang="en-US" sz="1800" i="1" u="sng" dirty="0">
                <a:solidFill>
                  <a:schemeClr val="tx1"/>
                </a:solidFill>
                <a:latin typeface="Berlin Sans FB" panose="020E0602020502020306" pitchFamily="34" charset="0"/>
                <a:ea typeface="ＭＳ Ｐゴシック" panose="020B0600070205080204" pitchFamily="34" charset="-128"/>
                <a:cs typeface="ＭＳ Ｐゴシック" panose="020B0600070205080204" pitchFamily="34" charset="-128"/>
              </a:rPr>
              <a:t>the earnings portion only,</a:t>
            </a:r>
            <a:r>
              <a:rPr lang="en-US" altLang="en-US" sz="1800" dirty="0">
                <a:solidFill>
                  <a:schemeClr val="tx1"/>
                </a:solidFill>
                <a:latin typeface="Berlin Sans FB" panose="020E0602020502020306" pitchFamily="34" charset="0"/>
                <a:ea typeface="ＭＳ Ｐゴシック" panose="020B0600070205080204" pitchFamily="34" charset="-128"/>
                <a:cs typeface="ＭＳ Ｐゴシック" panose="020B0600070205080204" pitchFamily="34" charset="-128"/>
              </a:rPr>
              <a:t> and potential tax credit recapture</a:t>
            </a:r>
            <a:endParaRPr lang="en-US" altLang="en-US" sz="1800" i="1" u="sng" dirty="0">
              <a:solidFill>
                <a:schemeClr val="tx1"/>
              </a:solidFill>
              <a:latin typeface="Berlin Sans FB" panose="020E0602020502020306" pitchFamily="34" charset="0"/>
              <a:ea typeface="ＭＳ Ｐゴシック" panose="020B0600070205080204" pitchFamily="34" charset="-128"/>
              <a:cs typeface="ＭＳ Ｐゴシック" panose="020B0600070205080204" pitchFamily="34" charset="-128"/>
            </a:endParaRPr>
          </a:p>
          <a:p>
            <a:pPr lvl="1">
              <a:spcBef>
                <a:spcPct val="30000"/>
              </a:spcBef>
            </a:pPr>
            <a:r>
              <a:rPr lang="en-US" altLang="en-US" sz="1800" dirty="0">
                <a:solidFill>
                  <a:schemeClr val="tx1"/>
                </a:solidFill>
                <a:latin typeface="Berlin Sans FB" panose="020E0602020502020306" pitchFamily="34" charset="0"/>
                <a:ea typeface="ＭＳ Ｐゴシック" panose="020B0600070205080204" pitchFamily="34" charset="-128"/>
              </a:rPr>
              <a:t>Several categories of withdrawals are exempt from the 10% penalty tax and tax credit recapture, namely a beneficiary’s:</a:t>
            </a:r>
          </a:p>
          <a:p>
            <a:pPr lvl="2">
              <a:spcBef>
                <a:spcPct val="30000"/>
              </a:spcBef>
            </a:pPr>
            <a:r>
              <a:rPr lang="en-US" altLang="en-US" sz="1800" dirty="0">
                <a:solidFill>
                  <a:schemeClr val="tx1"/>
                </a:solidFill>
                <a:latin typeface="Berlin Sans FB" panose="020E0602020502020306" pitchFamily="34" charset="0"/>
                <a:ea typeface="ＭＳ Ｐゴシック" panose="020B0600070205080204" pitchFamily="34" charset="-128"/>
                <a:cs typeface="Geneva" pitchFamily="-1" charset="0"/>
              </a:rPr>
              <a:t>Receipt of a scholarship</a:t>
            </a:r>
          </a:p>
          <a:p>
            <a:pPr lvl="2">
              <a:spcBef>
                <a:spcPct val="30000"/>
              </a:spcBef>
            </a:pPr>
            <a:r>
              <a:rPr lang="en-US" altLang="en-US" sz="1800" dirty="0">
                <a:solidFill>
                  <a:schemeClr val="tx1"/>
                </a:solidFill>
                <a:latin typeface="Berlin Sans FB" panose="020E0602020502020306" pitchFamily="34" charset="0"/>
                <a:ea typeface="ＭＳ Ｐゴシック" panose="020B0600070205080204" pitchFamily="34" charset="-128"/>
                <a:cs typeface="Geneva" pitchFamily="-1" charset="0"/>
              </a:rPr>
              <a:t>Attendance at a military academy</a:t>
            </a:r>
          </a:p>
          <a:p>
            <a:pPr lvl="2">
              <a:spcBef>
                <a:spcPct val="30000"/>
              </a:spcBef>
            </a:pPr>
            <a:r>
              <a:rPr lang="en-US" altLang="en-US" sz="1800" dirty="0">
                <a:solidFill>
                  <a:schemeClr val="tx1"/>
                </a:solidFill>
                <a:latin typeface="Berlin Sans FB" panose="020E0602020502020306" pitchFamily="34" charset="0"/>
                <a:ea typeface="ＭＳ Ｐゴシック" panose="020B0600070205080204" pitchFamily="34" charset="-128"/>
                <a:cs typeface="Geneva" pitchFamily="-1" charset="0"/>
              </a:rPr>
              <a:t>Disability or Death</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dirty="0">
                <a:latin typeface="Berlin Sans FB" panose="020E0602020502020306" pitchFamily="34" charset="0"/>
                <a:ea typeface="ＭＳ Ｐゴシック" panose="020B0600070205080204" pitchFamily="34" charset="-128"/>
              </a:rPr>
              <a:t>How can you enroll?</a:t>
            </a:r>
          </a:p>
        </p:txBody>
      </p:sp>
      <p:sp>
        <p:nvSpPr>
          <p:cNvPr id="31747" name="Rectangle 3"/>
          <p:cNvSpPr>
            <a:spLocks noGrp="1" noChangeArrowheads="1"/>
          </p:cNvSpPr>
          <p:nvPr>
            <p:ph idx="1"/>
          </p:nvPr>
        </p:nvSpPr>
        <p:spPr/>
        <p:txBody>
          <a:bodyPr/>
          <a:lstStyle/>
          <a:p>
            <a:pPr>
              <a:spcBef>
                <a:spcPct val="30000"/>
              </a:spcBef>
            </a:pPr>
            <a:r>
              <a:rPr lang="en-US" altLang="en-US" sz="1800" dirty="0">
                <a:solidFill>
                  <a:schemeClr val="tx1"/>
                </a:solidFill>
                <a:latin typeface="Berlin Sans FB" panose="020E0602020502020306" pitchFamily="34" charset="0"/>
                <a:ea typeface="ＭＳ Ｐゴシック" panose="020B0600070205080204" pitchFamily="34" charset="-128"/>
                <a:cs typeface="ＭＳ Ｐゴシック" panose="020B0600070205080204" pitchFamily="34" charset="-128"/>
              </a:rPr>
              <a:t>It’s easy to enroll online in about 10 minutes</a:t>
            </a:r>
          </a:p>
          <a:p>
            <a:pPr>
              <a:spcBef>
                <a:spcPct val="30000"/>
              </a:spcBef>
            </a:pPr>
            <a:r>
              <a:rPr lang="en-US" altLang="en-US" sz="1800" dirty="0">
                <a:solidFill>
                  <a:schemeClr val="tx1"/>
                </a:solidFill>
                <a:latin typeface="Berlin Sans FB" panose="020E0602020502020306" pitchFamily="34" charset="0"/>
                <a:ea typeface="ＭＳ Ｐゴシック" panose="020B0600070205080204" pitchFamily="34" charset="-128"/>
                <a:cs typeface="ＭＳ Ｐゴシック" panose="020B0600070205080204" pitchFamily="34" charset="-128"/>
              </a:rPr>
              <a:t>You will need:</a:t>
            </a:r>
          </a:p>
          <a:p>
            <a:pPr lvl="1">
              <a:spcBef>
                <a:spcPct val="30000"/>
              </a:spcBef>
            </a:pPr>
            <a:r>
              <a:rPr lang="en-US" altLang="en-US" sz="1800" dirty="0">
                <a:solidFill>
                  <a:schemeClr val="tx1"/>
                </a:solidFill>
                <a:latin typeface="Berlin Sans FB" panose="020E0602020502020306" pitchFamily="34" charset="0"/>
                <a:ea typeface="ＭＳ Ｐゴシック" panose="020B0600070205080204" pitchFamily="34" charset="-128"/>
              </a:rPr>
              <a:t>The account owner’s </a:t>
            </a:r>
            <a:r>
              <a:rPr lang="en-US" altLang="en-US" sz="1800" dirty="0">
                <a:solidFill>
                  <a:schemeClr val="tx1"/>
                </a:solidFill>
                <a:latin typeface="Berlin Sans FB" panose="020E0602020502020306" pitchFamily="34" charset="0"/>
                <a:ea typeface="ＭＳ Ｐゴシック" panose="020B0600070205080204" pitchFamily="34" charset="-128"/>
                <a:cs typeface="Geneva" pitchFamily="-1" charset="0"/>
              </a:rPr>
              <a:t>Social Security Number, date of birth, permanent address, email address</a:t>
            </a:r>
          </a:p>
          <a:p>
            <a:pPr lvl="1">
              <a:spcBef>
                <a:spcPct val="30000"/>
              </a:spcBef>
            </a:pPr>
            <a:r>
              <a:rPr lang="en-US" altLang="en-US" sz="1800" dirty="0">
                <a:solidFill>
                  <a:schemeClr val="tx1"/>
                </a:solidFill>
                <a:latin typeface="Berlin Sans FB" panose="020E0602020502020306" pitchFamily="34" charset="0"/>
                <a:ea typeface="ＭＳ Ｐゴシック" panose="020B0600070205080204" pitchFamily="34" charset="-128"/>
              </a:rPr>
              <a:t>The beneficiary’s </a:t>
            </a:r>
            <a:r>
              <a:rPr lang="en-US" altLang="en-US" sz="1800" dirty="0">
                <a:solidFill>
                  <a:schemeClr val="tx1"/>
                </a:solidFill>
                <a:latin typeface="Berlin Sans FB" panose="020E0602020502020306" pitchFamily="34" charset="0"/>
                <a:ea typeface="ＭＳ Ｐゴシック" panose="020B0600070205080204" pitchFamily="34" charset="-128"/>
                <a:cs typeface="Geneva" pitchFamily="-1" charset="0"/>
              </a:rPr>
              <a:t>Social Security Number, date of birth, state of residence</a:t>
            </a:r>
          </a:p>
          <a:p>
            <a:pPr>
              <a:spcBef>
                <a:spcPct val="30000"/>
              </a:spcBef>
            </a:pPr>
            <a:r>
              <a:rPr lang="en-US" altLang="en-US" sz="1800" dirty="0">
                <a:solidFill>
                  <a:schemeClr val="tx1"/>
                </a:solidFill>
                <a:latin typeface="Berlin Sans FB" panose="020E0602020502020306" pitchFamily="34" charset="0"/>
                <a:ea typeface="ＭＳ Ｐゴシック" panose="020B0600070205080204" pitchFamily="34" charset="-128"/>
                <a:cs typeface="ＭＳ Ｐゴシック" panose="020B0600070205080204" pitchFamily="34" charset="-128"/>
              </a:rPr>
              <a:t>Select your investment option(s): Year of Enrollment or Individual Portfolio(s)</a:t>
            </a:r>
          </a:p>
          <a:p>
            <a:pPr>
              <a:spcBef>
                <a:spcPct val="30000"/>
              </a:spcBef>
            </a:pPr>
            <a:r>
              <a:rPr lang="en-US" altLang="en-US" sz="1800" dirty="0">
                <a:solidFill>
                  <a:schemeClr val="tx1"/>
                </a:solidFill>
                <a:latin typeface="Berlin Sans FB" panose="020E0602020502020306" pitchFamily="34" charset="0"/>
                <a:ea typeface="ＭＳ Ｐゴシック" panose="020B0600070205080204" pitchFamily="34" charset="-128"/>
                <a:cs typeface="ＭＳ Ｐゴシック" panose="020B0600070205080204" pitchFamily="34" charset="-128"/>
              </a:rPr>
              <a:t>Make your initial investment</a:t>
            </a:r>
          </a:p>
          <a:p>
            <a:pPr lvl="2">
              <a:spcBef>
                <a:spcPct val="30000"/>
              </a:spcBef>
            </a:pPr>
            <a:r>
              <a:rPr lang="en-US" altLang="en-US" sz="1800" dirty="0">
                <a:solidFill>
                  <a:schemeClr val="tx1"/>
                </a:solidFill>
                <a:latin typeface="Berlin Sans FB" panose="020E0602020502020306" pitchFamily="34" charset="0"/>
                <a:ea typeface="ＭＳ Ｐゴシック" panose="020B0600070205080204" pitchFamily="34" charset="-128"/>
                <a:cs typeface="Geneva" pitchFamily="-1" charset="0"/>
              </a:rPr>
              <a:t>$10 with direct deposit*</a:t>
            </a:r>
          </a:p>
          <a:p>
            <a:pPr lvl="2">
              <a:spcBef>
                <a:spcPct val="30000"/>
              </a:spcBef>
            </a:pPr>
            <a:r>
              <a:rPr lang="en-US" altLang="en-US" sz="1800" dirty="0">
                <a:solidFill>
                  <a:schemeClr val="tx1"/>
                </a:solidFill>
                <a:latin typeface="Berlin Sans FB" panose="020E0602020502020306" pitchFamily="34" charset="0"/>
                <a:ea typeface="ＭＳ Ｐゴシック" panose="020B0600070205080204" pitchFamily="34" charset="-128"/>
                <a:cs typeface="Geneva" pitchFamily="-1" charset="0"/>
              </a:rPr>
              <a:t>$10 with an Automatic Investment Plan*</a:t>
            </a:r>
          </a:p>
          <a:p>
            <a:pPr lvl="2">
              <a:spcBef>
                <a:spcPct val="30000"/>
              </a:spcBef>
            </a:pPr>
            <a:r>
              <a:rPr lang="en-US" altLang="en-US" sz="1800" dirty="0">
                <a:solidFill>
                  <a:schemeClr val="tx1"/>
                </a:solidFill>
                <a:latin typeface="Berlin Sans FB" panose="020E0602020502020306" pitchFamily="34" charset="0"/>
                <a:ea typeface="ＭＳ Ｐゴシック" panose="020B0600070205080204" pitchFamily="34" charset="-128"/>
                <a:cs typeface="Geneva" pitchFamily="-1" charset="0"/>
              </a:rPr>
              <a:t>$10 with a check or electronic fund transfer</a:t>
            </a:r>
          </a:p>
          <a:p>
            <a:pPr lvl="2">
              <a:spcBef>
                <a:spcPct val="30000"/>
              </a:spcBef>
            </a:pPr>
            <a:r>
              <a:rPr lang="en-US" altLang="en-US" sz="1800" dirty="0">
                <a:solidFill>
                  <a:schemeClr val="tx1"/>
                </a:solidFill>
                <a:latin typeface="Berlin Sans FB" panose="020E0602020502020306" pitchFamily="34" charset="0"/>
                <a:ea typeface="ＭＳ Ｐゴシック" panose="020B0600070205080204" pitchFamily="34" charset="-128"/>
                <a:cs typeface="Geneva" pitchFamily="-1" charset="0"/>
              </a:rPr>
              <a:t>Rollover from another 529 program</a:t>
            </a:r>
          </a:p>
          <a:p>
            <a:endParaRPr lang="en-US" altLang="en-US" dirty="0">
              <a:solidFill>
                <a:schemeClr val="tx1"/>
              </a:solidFill>
              <a:latin typeface="Berlin Sans FB" panose="020E0602020502020306" pitchFamily="34" charset="0"/>
              <a:ea typeface="ＭＳ Ｐゴシック" panose="020B0600070205080204" pitchFamily="34" charset="-128"/>
              <a:cs typeface="ＭＳ Ｐゴシック" panose="020B0600070205080204" pitchFamily="34" charset="-128"/>
            </a:endParaRPr>
          </a:p>
          <a:p>
            <a:endParaRPr lang="en-US" altLang="en-US" dirty="0">
              <a:solidFill>
                <a:schemeClr val="tx1"/>
              </a:solidFill>
              <a:latin typeface="Berlin Sans FB" panose="020E0602020502020306" pitchFamily="34" charset="0"/>
              <a:ea typeface="ＭＳ Ｐゴシック" panose="020B0600070205080204" pitchFamily="34" charset="-128"/>
              <a:cs typeface="ＭＳ Ｐゴシック" panose="020B0600070205080204" pitchFamily="34" charset="-128"/>
            </a:endParaRPr>
          </a:p>
        </p:txBody>
      </p:sp>
      <p:sp>
        <p:nvSpPr>
          <p:cNvPr id="31748" name="Text Box 4"/>
          <p:cNvSpPr txBox="1">
            <a:spLocks noChangeArrowheads="1"/>
          </p:cNvSpPr>
          <p:nvPr/>
        </p:nvSpPr>
        <p:spPr bwMode="auto">
          <a:xfrm>
            <a:off x="533400" y="5943600"/>
            <a:ext cx="800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a:solidFill>
                  <a:schemeClr val="tx1"/>
                </a:solidFill>
                <a:latin typeface="Times" panose="02020603050405020304" pitchFamily="18" charset="0"/>
                <a:ea typeface="ＭＳ Ｐゴシック" panose="020B0600070205080204" pitchFamily="34" charset="-128"/>
              </a:defRPr>
            </a:lvl1pPr>
            <a:lvl2pPr marL="742950" indent="-285750">
              <a:defRPr sz="2000">
                <a:solidFill>
                  <a:schemeClr val="tx1"/>
                </a:solidFill>
                <a:latin typeface="Times" panose="02020603050405020304" pitchFamily="18" charset="0"/>
                <a:ea typeface="ＭＳ Ｐゴシック" panose="020B0600070205080204" pitchFamily="34" charset="-128"/>
              </a:defRPr>
            </a:lvl2pPr>
            <a:lvl3pPr marL="1143000" indent="-228600">
              <a:defRPr sz="2000">
                <a:solidFill>
                  <a:schemeClr val="tx1"/>
                </a:solidFill>
                <a:latin typeface="Times" panose="02020603050405020304" pitchFamily="18" charset="0"/>
                <a:ea typeface="ＭＳ Ｐゴシック" panose="020B0600070205080204" pitchFamily="34" charset="-128"/>
              </a:defRPr>
            </a:lvl3pPr>
            <a:lvl4pPr marL="1600200" indent="-228600">
              <a:defRPr sz="2000">
                <a:solidFill>
                  <a:schemeClr val="tx1"/>
                </a:solidFill>
                <a:latin typeface="Times" panose="02020603050405020304" pitchFamily="18" charset="0"/>
                <a:ea typeface="ＭＳ Ｐゴシック" panose="020B0600070205080204" pitchFamily="34" charset="-128"/>
              </a:defRPr>
            </a:lvl4pPr>
            <a:lvl5pPr marL="2057400" indent="-228600">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9pPr>
          </a:lstStyle>
          <a:p>
            <a:pPr>
              <a:spcBef>
                <a:spcPct val="50000"/>
              </a:spcBef>
            </a:pPr>
            <a:r>
              <a:rPr lang="en-US" altLang="en-US" sz="1400" dirty="0">
                <a:latin typeface="Berlin Sans FB" panose="020E0602020502020306" pitchFamily="34" charset="0"/>
              </a:rPr>
              <a:t>*A plan of regular investment cannot assure a profit or protect against a loss in a declining market.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04800" y="2895600"/>
            <a:ext cx="8534400" cy="457200"/>
          </a:xfrm>
        </p:spPr>
        <p:txBody>
          <a:bodyPr/>
          <a:lstStyle/>
          <a:p>
            <a:pPr algn="ctr"/>
            <a:r>
              <a:rPr lang="en-US" altLang="en-US" sz="3200" dirty="0">
                <a:latin typeface="Berlin Sans FB" panose="020E0602020502020306" pitchFamily="34" charset="0"/>
                <a:ea typeface="ＭＳ Ｐゴシック" panose="020B0600070205080204" pitchFamily="34" charset="-128"/>
              </a:rPr>
              <a:t>About Direct Deposit</a:t>
            </a:r>
            <a:endParaRPr lang="en-US" altLang="en-US" dirty="0">
              <a:latin typeface="Berlin Sans FB" panose="020E0602020502020306" pitchFamily="34" charset="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dirty="0">
                <a:latin typeface="Berlin Sans FB" panose="020E0602020502020306" pitchFamily="34" charset="0"/>
                <a:ea typeface="ＭＳ Ｐゴシック" panose="020B0600070205080204" pitchFamily="34" charset="-128"/>
              </a:rPr>
              <a:t>How does direct deposit work?</a:t>
            </a:r>
          </a:p>
        </p:txBody>
      </p:sp>
      <p:sp>
        <p:nvSpPr>
          <p:cNvPr id="35843" name="Rectangle 3"/>
          <p:cNvSpPr>
            <a:spLocks noGrp="1" noChangeArrowheads="1"/>
          </p:cNvSpPr>
          <p:nvPr>
            <p:ph idx="1"/>
          </p:nvPr>
        </p:nvSpPr>
        <p:spPr/>
        <p:txBody>
          <a:bodyPr/>
          <a:lstStyle/>
          <a:p>
            <a:pPr marL="381000" indent="-381000"/>
            <a:r>
              <a:rPr lang="en-US" altLang="en-US" dirty="0">
                <a:solidFill>
                  <a:schemeClr val="tx1"/>
                </a:solidFill>
                <a:latin typeface="Berlin Sans FB" panose="020E0602020502020306" pitchFamily="34" charset="0"/>
                <a:ea typeface="ＭＳ Ｐゴシック" panose="020B0600070205080204" pitchFamily="34" charset="-128"/>
                <a:cs typeface="ＭＳ Ｐゴシック" panose="020B0600070205080204" pitchFamily="34" charset="-128"/>
              </a:rPr>
              <a:t>You can sign up for direct deposit during or after enrollment by:</a:t>
            </a:r>
          </a:p>
          <a:p>
            <a:pPr marL="750888" lvl="1" indent="-342900">
              <a:buFont typeface="Arial" panose="020B0604020202020204" pitchFamily="34" charset="0"/>
              <a:buAutoNum type="arabicPeriod"/>
            </a:pPr>
            <a:r>
              <a:rPr lang="en-US" altLang="en-US" sz="2000" dirty="0">
                <a:solidFill>
                  <a:schemeClr val="tx1"/>
                </a:solidFill>
                <a:latin typeface="Berlin Sans FB" panose="020E0602020502020306" pitchFamily="34" charset="0"/>
                <a:ea typeface="ＭＳ Ｐゴシック" panose="020B0600070205080204" pitchFamily="34" charset="-128"/>
              </a:rPr>
              <a:t>Enrolling in the Plan either online or with a paper </a:t>
            </a:r>
            <a:br>
              <a:rPr lang="en-US" altLang="en-US" sz="2000" dirty="0">
                <a:solidFill>
                  <a:schemeClr val="tx1"/>
                </a:solidFill>
                <a:latin typeface="Berlin Sans FB" panose="020E0602020502020306" pitchFamily="34" charset="0"/>
                <a:ea typeface="ＭＳ Ｐゴシック" panose="020B0600070205080204" pitchFamily="34" charset="-128"/>
              </a:rPr>
            </a:br>
            <a:r>
              <a:rPr lang="en-US" altLang="en-US" sz="2000" dirty="0">
                <a:solidFill>
                  <a:schemeClr val="tx1"/>
                </a:solidFill>
                <a:latin typeface="Berlin Sans FB" panose="020E0602020502020306" pitchFamily="34" charset="0"/>
                <a:ea typeface="ＭＳ Ｐゴシック" panose="020B0600070205080204" pitchFamily="34" charset="-128"/>
              </a:rPr>
              <a:t>application form; </a:t>
            </a:r>
          </a:p>
          <a:p>
            <a:pPr marL="750888" lvl="1" indent="-342900">
              <a:buFont typeface="Arial" panose="020B0604020202020204" pitchFamily="34" charset="0"/>
              <a:buAutoNum type="arabicPeriod"/>
            </a:pPr>
            <a:r>
              <a:rPr lang="en-US" altLang="en-US" sz="2000" dirty="0">
                <a:solidFill>
                  <a:schemeClr val="tx1"/>
                </a:solidFill>
                <a:latin typeface="Berlin Sans FB" panose="020E0602020502020306" pitchFamily="34" charset="0"/>
                <a:ea typeface="ＭＳ Ｐゴシック" panose="020B0600070205080204" pitchFamily="34" charset="-128"/>
              </a:rPr>
              <a:t>Generating a PDF Direct Deposit Authorization Form and </a:t>
            </a:r>
            <a:r>
              <a:rPr lang="en-US" altLang="en-US" sz="2000" i="1" u="sng" dirty="0">
                <a:solidFill>
                  <a:schemeClr val="tx1"/>
                </a:solidFill>
                <a:latin typeface="Berlin Sans FB" panose="020E0602020502020306" pitchFamily="34" charset="0"/>
                <a:ea typeface="ＭＳ Ｐゴシック" panose="020B0600070205080204" pitchFamily="34" charset="-128"/>
              </a:rPr>
              <a:t>mailing it to </a:t>
            </a:r>
            <a:r>
              <a:rPr lang="en-US" altLang="en-US" sz="2000" i="1" u="sng" dirty="0" err="1">
                <a:solidFill>
                  <a:schemeClr val="tx1"/>
                </a:solidFill>
                <a:latin typeface="Berlin Sans FB" panose="020E0602020502020306" pitchFamily="34" charset="0"/>
                <a:ea typeface="ＭＳ Ｐゴシック" panose="020B0600070205080204" pitchFamily="34" charset="-128"/>
              </a:rPr>
              <a:t>CollegeChoice</a:t>
            </a:r>
            <a:r>
              <a:rPr lang="en-US" altLang="en-US" sz="2000" i="1" u="sng" dirty="0">
                <a:solidFill>
                  <a:schemeClr val="tx1"/>
                </a:solidFill>
                <a:latin typeface="Berlin Sans FB" panose="020E0602020502020306" pitchFamily="34" charset="0"/>
                <a:ea typeface="ＭＳ Ｐゴシック" panose="020B0600070205080204" pitchFamily="34" charset="-128"/>
              </a:rPr>
              <a:t> 529.</a:t>
            </a:r>
          </a:p>
          <a:p>
            <a:pPr marL="381000" indent="-381000"/>
            <a:r>
              <a:rPr lang="en-US" altLang="en-US" dirty="0">
                <a:solidFill>
                  <a:schemeClr val="tx1"/>
                </a:solidFill>
                <a:latin typeface="Berlin Sans FB" panose="020E0602020502020306" pitchFamily="34" charset="0"/>
                <a:ea typeface="ＭＳ Ｐゴシック" panose="020B0600070205080204" pitchFamily="34" charset="-128"/>
                <a:cs typeface="ＭＳ Ｐゴシック" panose="020B0600070205080204" pitchFamily="34" charset="-128"/>
              </a:rPr>
              <a:t>Contribute as little as $10 per account, per pay period (Direct Plan)</a:t>
            </a:r>
          </a:p>
          <a:p>
            <a:pPr marL="381000" indent="-381000"/>
            <a:r>
              <a:rPr lang="en-US" altLang="en-US" dirty="0">
                <a:solidFill>
                  <a:schemeClr val="tx1"/>
                </a:solidFill>
                <a:latin typeface="Berlin Sans FB" panose="020E0602020502020306" pitchFamily="34" charset="0"/>
                <a:ea typeface="ＭＳ Ｐゴシック" panose="020B0600070205080204" pitchFamily="34" charset="-128"/>
                <a:cs typeface="ＭＳ Ｐゴシック" panose="020B0600070205080204" pitchFamily="34" charset="-128"/>
              </a:rPr>
              <a:t>Contributions to your 529 account are made from each paycheck </a:t>
            </a:r>
            <a:br>
              <a:rPr lang="en-US" altLang="en-US" dirty="0">
                <a:solidFill>
                  <a:schemeClr val="tx1"/>
                </a:solidFill>
                <a:latin typeface="Berlin Sans FB" panose="020E0602020502020306" pitchFamily="34" charset="0"/>
                <a:ea typeface="ＭＳ Ｐゴシック" panose="020B0600070205080204" pitchFamily="34" charset="-128"/>
                <a:cs typeface="ＭＳ Ｐゴシック" panose="020B0600070205080204" pitchFamily="34" charset="-128"/>
              </a:rPr>
            </a:br>
            <a:r>
              <a:rPr lang="en-US" altLang="en-US" i="1" dirty="0">
                <a:solidFill>
                  <a:schemeClr val="tx1"/>
                </a:solidFill>
                <a:latin typeface="Berlin Sans FB" panose="020E0602020502020306" pitchFamily="34" charset="0"/>
                <a:ea typeface="ＭＳ Ｐゴシック" panose="020B0600070205080204" pitchFamily="34" charset="-128"/>
                <a:cs typeface="ＭＳ Ｐゴシック" panose="020B0600070205080204" pitchFamily="34" charset="-128"/>
              </a:rPr>
              <a:t>after</a:t>
            </a:r>
            <a:r>
              <a:rPr lang="en-US" altLang="en-US" dirty="0">
                <a:solidFill>
                  <a:schemeClr val="tx1"/>
                </a:solidFill>
                <a:latin typeface="Berlin Sans FB" panose="020E0602020502020306" pitchFamily="34" charset="0"/>
                <a:ea typeface="ＭＳ Ｐゴシック" panose="020B0600070205080204" pitchFamily="34" charset="-128"/>
                <a:cs typeface="ＭＳ Ｐゴシック" panose="020B0600070205080204" pitchFamily="34" charset="-128"/>
              </a:rPr>
              <a:t> taxes</a:t>
            </a:r>
          </a:p>
          <a:p>
            <a:pPr marL="381000" indent="-381000"/>
            <a:r>
              <a:rPr lang="en-US" altLang="en-US" dirty="0">
                <a:solidFill>
                  <a:schemeClr val="tx1"/>
                </a:solidFill>
                <a:latin typeface="Berlin Sans FB" panose="020E0602020502020306" pitchFamily="34" charset="0"/>
                <a:ea typeface="ＭＳ Ｐゴシック" panose="020B0600070205080204" pitchFamily="34" charset="-128"/>
                <a:cs typeface="ＭＳ Ｐゴシック" panose="020B0600070205080204" pitchFamily="34" charset="-128"/>
              </a:rPr>
              <a:t>You can start, stop, or change your direct deposit at any time by updating your direct deposit instructions online and mailing a new form to the Plan</a:t>
            </a:r>
            <a:endParaRPr lang="en-US" altLang="en-US" dirty="0">
              <a:solidFill>
                <a:schemeClr val="tx1"/>
              </a:solidFill>
              <a:ea typeface="ＭＳ Ｐゴシック" panose="020B0600070205080204" pitchFamily="34" charset="-128"/>
              <a:cs typeface="ＭＳ Ｐゴシック" panose="020B0600070205080204" pitchFamily="34" charset="-128"/>
            </a:endParaRPr>
          </a:p>
          <a:p>
            <a:pPr marL="381000" indent="-381000"/>
            <a:endParaRPr lang="en-US" altLang="en-US" dirty="0">
              <a:solidFill>
                <a:schemeClr val="tx1"/>
              </a:solidFill>
              <a:ea typeface="ＭＳ Ｐゴシック" panose="020B0600070205080204" pitchFamily="34" charset="-128"/>
              <a:cs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04800" y="2895600"/>
            <a:ext cx="8534400" cy="457200"/>
          </a:xfrm>
        </p:spPr>
        <p:txBody>
          <a:bodyPr/>
          <a:lstStyle/>
          <a:p>
            <a:pPr algn="ctr">
              <a:lnSpc>
                <a:spcPct val="100000"/>
              </a:lnSpc>
            </a:pPr>
            <a:r>
              <a:rPr lang="en-US" altLang="en-US" sz="3200" dirty="0">
                <a:latin typeface="Berlin Sans FB" panose="020E0602020502020306" pitchFamily="34" charset="0"/>
                <a:ea typeface="ＭＳ Ｐゴシック" panose="020B0600070205080204" pitchFamily="34" charset="-128"/>
              </a:rPr>
              <a:t>Additional Savings through </a:t>
            </a:r>
            <a:br>
              <a:rPr lang="en-US" altLang="en-US" sz="3200" dirty="0">
                <a:latin typeface="Berlin Sans FB" panose="020E0602020502020306" pitchFamily="34" charset="0"/>
                <a:ea typeface="ＭＳ Ｐゴシック" panose="020B0600070205080204" pitchFamily="34" charset="-128"/>
              </a:rPr>
            </a:br>
            <a:r>
              <a:rPr lang="en-US" altLang="en-US" sz="3200" dirty="0" err="1">
                <a:latin typeface="Berlin Sans FB" panose="020E0602020502020306" pitchFamily="34" charset="0"/>
                <a:ea typeface="ＭＳ Ｐゴシック" panose="020B0600070205080204" pitchFamily="34" charset="-128"/>
              </a:rPr>
              <a:t>Ugift</a:t>
            </a:r>
            <a:r>
              <a:rPr lang="en-US" altLang="en-US" sz="3200" baseline="30000" dirty="0">
                <a:latin typeface="Berlin Sans FB" panose="020E0602020502020306" pitchFamily="34" charset="0"/>
                <a:ea typeface="ＭＳ Ｐゴシック" panose="020B0600070205080204" pitchFamily="34" charset="-128"/>
              </a:rPr>
              <a:t>®</a:t>
            </a:r>
            <a:r>
              <a:rPr lang="en-US" altLang="en-US" sz="3200" dirty="0">
                <a:latin typeface="Berlin Sans FB" panose="020E0602020502020306" pitchFamily="34" charset="0"/>
                <a:ea typeface="ＭＳ Ｐゴシック" panose="020B0600070205080204" pitchFamily="34" charset="-128"/>
              </a:rPr>
              <a:t> and Upromise</a:t>
            </a:r>
            <a:r>
              <a:rPr lang="en-US" altLang="en-US" sz="3200" baseline="30000" dirty="0">
                <a:latin typeface="Berlin Sans FB" panose="020E0602020502020306" pitchFamily="34" charset="0"/>
                <a:ea typeface="ＭＳ Ｐゴシック" panose="020B0600070205080204" pitchFamily="34" charset="-128"/>
              </a:rPr>
              <a:t>®</a:t>
            </a:r>
            <a:endParaRPr lang="en-US" altLang="en-US" sz="3200" dirty="0">
              <a:latin typeface="Berlin Sans FB" panose="020E0602020502020306" pitchFamily="34" charset="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7" descr="C:\Users\mcardone\Desktop\Jobs\YEAR END 2014\Year End Campaign - Scope Docs\ASSETS\AR\Ugift_Logo_Siz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1400" y="762000"/>
            <a:ext cx="18669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2"/>
          <p:cNvSpPr>
            <a:spLocks noGrp="1" noChangeArrowheads="1"/>
          </p:cNvSpPr>
          <p:nvPr>
            <p:ph type="title"/>
          </p:nvPr>
        </p:nvSpPr>
        <p:spPr>
          <a:xfrm>
            <a:off x="457200" y="609600"/>
            <a:ext cx="7932738" cy="431800"/>
          </a:xfrm>
          <a:noFill/>
        </p:spPr>
        <p:txBody>
          <a:bodyPr/>
          <a:lstStyle/>
          <a:p>
            <a:r>
              <a:rPr lang="en-US" altLang="en-US" dirty="0" err="1">
                <a:latin typeface="Berlin Sans FB" panose="020E0602020502020306" pitchFamily="34" charset="0"/>
                <a:ea typeface="ＭＳ Ｐゴシック" panose="020B0600070205080204" pitchFamily="34" charset="-128"/>
              </a:rPr>
              <a:t>Ugift</a:t>
            </a:r>
            <a:r>
              <a:rPr lang="en-US" altLang="en-US" baseline="30000" dirty="0">
                <a:latin typeface="Berlin Sans FB" panose="020E0602020502020306" pitchFamily="34" charset="0"/>
                <a:ea typeface="ＭＳ Ｐゴシック" panose="020B0600070205080204" pitchFamily="34" charset="-128"/>
              </a:rPr>
              <a:t>®</a:t>
            </a:r>
            <a:r>
              <a:rPr lang="en-US" altLang="en-US" dirty="0">
                <a:latin typeface="Berlin Sans FB" panose="020E0602020502020306" pitchFamily="34" charset="0"/>
                <a:ea typeface="ＭＳ Ｐゴシック" panose="020B0600070205080204" pitchFamily="34" charset="-128"/>
              </a:rPr>
              <a:t> – Give the Gift of College Savings</a:t>
            </a:r>
          </a:p>
        </p:txBody>
      </p:sp>
      <p:sp>
        <p:nvSpPr>
          <p:cNvPr id="48132" name="Rectangle 3"/>
          <p:cNvSpPr>
            <a:spLocks noGrp="1" noChangeArrowheads="1"/>
          </p:cNvSpPr>
          <p:nvPr>
            <p:ph idx="1"/>
          </p:nvPr>
        </p:nvSpPr>
        <p:spPr>
          <a:xfrm>
            <a:off x="457200" y="1295400"/>
            <a:ext cx="4724400" cy="4572000"/>
          </a:xfrm>
        </p:spPr>
        <p:txBody>
          <a:bodyPr/>
          <a:lstStyle/>
          <a:p>
            <a:pPr>
              <a:spcBef>
                <a:spcPct val="30000"/>
              </a:spcBef>
            </a:pPr>
            <a:r>
              <a:rPr lang="en-US" altLang="en-US" sz="1800" dirty="0">
                <a:solidFill>
                  <a:schemeClr val="tx1"/>
                </a:solidFill>
                <a:latin typeface="Berlin Sans FB" panose="020E0602020502020306" pitchFamily="34" charset="0"/>
                <a:ea typeface="ＭＳ Ｐゴシック" panose="020B0600070205080204" pitchFamily="34" charset="-128"/>
                <a:cs typeface="ＭＳ Ｐゴシック" panose="020B0600070205080204" pitchFamily="34" charset="-128"/>
              </a:rPr>
              <a:t>Easy-to-use online gifting program</a:t>
            </a:r>
          </a:p>
          <a:p>
            <a:pPr>
              <a:spcBef>
                <a:spcPct val="30000"/>
              </a:spcBef>
            </a:pPr>
            <a:r>
              <a:rPr lang="en-US" altLang="en-US" sz="1800" dirty="0">
                <a:solidFill>
                  <a:schemeClr val="tx1"/>
                </a:solidFill>
                <a:latin typeface="Berlin Sans FB" panose="020E0602020502020306" pitchFamily="34" charset="0"/>
                <a:ea typeface="ＭＳ Ｐゴシック" panose="020B0600070205080204" pitchFamily="34" charset="-128"/>
                <a:cs typeface="ＭＳ Ｐゴシック" panose="020B0600070205080204" pitchFamily="34" charset="-128"/>
              </a:rPr>
              <a:t>Invite family and friends to celebrate a beneficiary by gifting college savings alongside or in place of a traditional present</a:t>
            </a:r>
          </a:p>
          <a:p>
            <a:pPr>
              <a:spcBef>
                <a:spcPct val="30000"/>
              </a:spcBef>
            </a:pPr>
            <a:r>
              <a:rPr lang="en-US" altLang="en-US" sz="1800" dirty="0">
                <a:solidFill>
                  <a:schemeClr val="tx1"/>
                </a:solidFill>
                <a:latin typeface="Berlin Sans FB" panose="020E0602020502020306" pitchFamily="34" charset="0"/>
                <a:ea typeface="ＭＳ Ｐゴシック" panose="020B0600070205080204" pitchFamily="34" charset="-128"/>
                <a:cs typeface="ＭＳ Ｐゴシック" panose="020B0600070205080204" pitchFamily="34" charset="-128"/>
              </a:rPr>
              <a:t>Great for: </a:t>
            </a:r>
          </a:p>
          <a:p>
            <a:pPr lvl="1">
              <a:spcBef>
                <a:spcPct val="30000"/>
              </a:spcBef>
            </a:pPr>
            <a:r>
              <a:rPr lang="en-US" altLang="en-US" sz="1800" dirty="0">
                <a:solidFill>
                  <a:schemeClr val="tx1"/>
                </a:solidFill>
                <a:latin typeface="Berlin Sans FB" panose="020E0602020502020306" pitchFamily="34" charset="0"/>
                <a:ea typeface="ＭＳ Ｐゴシック" panose="020B0600070205080204" pitchFamily="34" charset="-128"/>
              </a:rPr>
              <a:t>Birthdays</a:t>
            </a:r>
          </a:p>
          <a:p>
            <a:pPr lvl="1">
              <a:spcBef>
                <a:spcPct val="30000"/>
              </a:spcBef>
            </a:pPr>
            <a:r>
              <a:rPr lang="en-US" altLang="en-US" sz="1800" dirty="0">
                <a:solidFill>
                  <a:schemeClr val="tx1"/>
                </a:solidFill>
                <a:latin typeface="Berlin Sans FB" panose="020E0602020502020306" pitchFamily="34" charset="0"/>
                <a:ea typeface="ＭＳ Ｐゴシック" panose="020B0600070205080204" pitchFamily="34" charset="-128"/>
              </a:rPr>
              <a:t>Religious celebrations</a:t>
            </a:r>
          </a:p>
          <a:p>
            <a:pPr lvl="1">
              <a:spcBef>
                <a:spcPct val="30000"/>
              </a:spcBef>
            </a:pPr>
            <a:r>
              <a:rPr lang="en-US" altLang="en-US" sz="1800" dirty="0">
                <a:solidFill>
                  <a:schemeClr val="tx1"/>
                </a:solidFill>
                <a:latin typeface="Berlin Sans FB" panose="020E0602020502020306" pitchFamily="34" charset="0"/>
                <a:ea typeface="ＭＳ Ｐゴシック" panose="020B0600070205080204" pitchFamily="34" charset="-128"/>
              </a:rPr>
              <a:t>Graduations</a:t>
            </a:r>
          </a:p>
          <a:p>
            <a:pPr lvl="1">
              <a:spcBef>
                <a:spcPct val="30000"/>
              </a:spcBef>
            </a:pPr>
            <a:r>
              <a:rPr lang="en-US" altLang="en-US" sz="1800" dirty="0">
                <a:solidFill>
                  <a:schemeClr val="tx1"/>
                </a:solidFill>
                <a:latin typeface="Berlin Sans FB" panose="020E0602020502020306" pitchFamily="34" charset="0"/>
                <a:ea typeface="ＭＳ Ｐゴシック" panose="020B0600070205080204" pitchFamily="34" charset="-128"/>
              </a:rPr>
              <a:t>Holidays</a:t>
            </a:r>
          </a:p>
          <a:p>
            <a:pPr lvl="1">
              <a:spcBef>
                <a:spcPct val="30000"/>
              </a:spcBef>
            </a:pPr>
            <a:r>
              <a:rPr lang="en-US" altLang="en-US" sz="1800" dirty="0">
                <a:solidFill>
                  <a:schemeClr val="tx1"/>
                </a:solidFill>
                <a:latin typeface="Berlin Sans FB" panose="020E0602020502020306" pitchFamily="34" charset="0"/>
                <a:ea typeface="ＭＳ Ｐゴシック" panose="020B0600070205080204" pitchFamily="34" charset="-128"/>
              </a:rPr>
              <a:t>Any other </a:t>
            </a:r>
            <a:r>
              <a:rPr lang="en-US" altLang="en-US" sz="1800" dirty="0" smtClean="0">
                <a:solidFill>
                  <a:schemeClr val="tx1"/>
                </a:solidFill>
                <a:latin typeface="Berlin Sans FB" panose="020E0602020502020306" pitchFamily="34" charset="0"/>
                <a:ea typeface="ＭＳ Ｐゴシック" panose="020B0600070205080204" pitchFamily="34" charset="-128"/>
              </a:rPr>
              <a:t>occasion</a:t>
            </a:r>
            <a:r>
              <a:rPr lang="en-US" altLang="en-US" sz="1800" dirty="0">
                <a:solidFill>
                  <a:schemeClr val="tx1"/>
                </a:solidFill>
                <a:latin typeface="Berlin Sans FB" panose="020E0602020502020306" pitchFamily="34" charset="0"/>
                <a:ea typeface="ＭＳ Ｐゴシック" panose="020B0600070205080204" pitchFamily="34" charset="-128"/>
              </a:rPr>
              <a:t>!</a:t>
            </a:r>
          </a:p>
          <a:p>
            <a:pPr>
              <a:spcBef>
                <a:spcPct val="30000"/>
              </a:spcBef>
            </a:pPr>
            <a:r>
              <a:rPr lang="en-US" altLang="en-US" sz="1800" dirty="0">
                <a:solidFill>
                  <a:schemeClr val="tx1"/>
                </a:solidFill>
                <a:latin typeface="Berlin Sans FB" panose="020E0602020502020306" pitchFamily="34" charset="0"/>
                <a:ea typeface="ＭＳ Ｐゴシック" panose="020B0600070205080204" pitchFamily="34" charset="-128"/>
                <a:cs typeface="ＭＳ Ｐゴシック" panose="020B0600070205080204" pitchFamily="34" charset="-128"/>
              </a:rPr>
              <a:t>Third-party gift contributors who are Indiana taxpayers are also eligible for the 20% state income tax credit of up to $1000 each year</a:t>
            </a:r>
          </a:p>
          <a:p>
            <a:pPr lvl="1">
              <a:spcBef>
                <a:spcPct val="30000"/>
              </a:spcBef>
            </a:pPr>
            <a:endParaRPr lang="en-US" altLang="en-US" sz="1000" dirty="0">
              <a:solidFill>
                <a:schemeClr val="tx1"/>
              </a:solidFill>
              <a:latin typeface="Berlin Sans FB" panose="020E0602020502020306" pitchFamily="34" charset="0"/>
              <a:ea typeface="ＭＳ Ｐゴシック" panose="020B0600070205080204" pitchFamily="34" charset="-128"/>
            </a:endParaRPr>
          </a:p>
          <a:p>
            <a:pPr>
              <a:spcBef>
                <a:spcPct val="10000"/>
              </a:spcBef>
              <a:spcAft>
                <a:spcPct val="35000"/>
              </a:spcAft>
              <a:buClr>
                <a:srgbClr val="EBB700"/>
              </a:buClr>
              <a:buFont typeface="Times" panose="02020603050405020304" pitchFamily="18" charset="0"/>
              <a:buNone/>
            </a:pPr>
            <a:endParaRPr lang="en-US" altLang="en-US" sz="1800" dirty="0">
              <a:solidFill>
                <a:schemeClr val="tx1"/>
              </a:solidFill>
              <a:ea typeface="ＭＳ Ｐゴシック" panose="020B0600070205080204" pitchFamily="34" charset="-128"/>
              <a:cs typeface="ＭＳ Ｐゴシック" panose="020B0600070205080204" pitchFamily="34" charset="-128"/>
            </a:endParaRPr>
          </a:p>
        </p:txBody>
      </p:sp>
      <p:pic>
        <p:nvPicPr>
          <p:cNvPr id="48133" name="Picture 8" descr="Ugift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438400"/>
            <a:ext cx="1828800"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dirty="0">
                <a:latin typeface="Berlin Sans FB" panose="020E0602020502020306" pitchFamily="34" charset="0"/>
                <a:ea typeface="ＭＳ Ｐゴシック" panose="020B0600070205080204" pitchFamily="34" charset="-128"/>
              </a:rPr>
              <a:t>How does </a:t>
            </a:r>
            <a:r>
              <a:rPr lang="en-US" altLang="en-US" dirty="0" err="1">
                <a:latin typeface="Berlin Sans FB" panose="020E0602020502020306" pitchFamily="34" charset="0"/>
                <a:ea typeface="ＭＳ Ｐゴシック" panose="020B0600070205080204" pitchFamily="34" charset="-128"/>
              </a:rPr>
              <a:t>Ugift</a:t>
            </a:r>
            <a:r>
              <a:rPr lang="en-US" altLang="en-US" baseline="30000" dirty="0">
                <a:latin typeface="Berlin Sans FB" panose="020E0602020502020306" pitchFamily="34" charset="0"/>
                <a:ea typeface="ＭＳ Ｐゴシック" panose="020B0600070205080204" pitchFamily="34" charset="-128"/>
              </a:rPr>
              <a:t>®</a:t>
            </a:r>
            <a:r>
              <a:rPr lang="en-US" altLang="en-US" dirty="0">
                <a:latin typeface="Berlin Sans FB" panose="020E0602020502020306" pitchFamily="34" charset="0"/>
                <a:ea typeface="ＭＳ Ｐゴシック" panose="020B0600070205080204" pitchFamily="34" charset="-128"/>
              </a:rPr>
              <a:t> work?</a:t>
            </a:r>
          </a:p>
        </p:txBody>
      </p:sp>
      <p:sp>
        <p:nvSpPr>
          <p:cNvPr id="26627" name="Rectangle 3"/>
          <p:cNvSpPr>
            <a:spLocks noGrp="1" noChangeArrowheads="1"/>
          </p:cNvSpPr>
          <p:nvPr>
            <p:ph idx="1"/>
          </p:nvPr>
        </p:nvSpPr>
        <p:spPr>
          <a:xfrm>
            <a:off x="533400" y="1371600"/>
            <a:ext cx="7467600" cy="3657600"/>
          </a:xfrm>
        </p:spPr>
        <p:txBody>
          <a:bodyPr/>
          <a:lstStyle/>
          <a:p>
            <a:pPr marL="0" indent="0">
              <a:spcBef>
                <a:spcPct val="30000"/>
              </a:spcBef>
              <a:buFont typeface="Times" pitchFamily="-1" charset="0"/>
              <a:buNone/>
              <a:defRPr/>
            </a:pPr>
            <a:r>
              <a:rPr lang="en-US" altLang="en-US" sz="1800" dirty="0">
                <a:solidFill>
                  <a:schemeClr val="accent2"/>
                </a:solidFill>
                <a:latin typeface="Berlin Sans FB Demi" panose="020E0802020502020306" pitchFamily="34" charset="0"/>
                <a:ea typeface="ＭＳ Ｐゴシック" pitchFamily="34" charset="-128"/>
                <a:cs typeface="ＭＳ Ｐゴシック" pitchFamily="34" charset="-128"/>
              </a:rPr>
              <a:t>ANYTIME</a:t>
            </a:r>
          </a:p>
          <a:p>
            <a:pPr>
              <a:spcBef>
                <a:spcPct val="30000"/>
              </a:spcBef>
              <a:buFont typeface="Times" pitchFamily="-1" charset="0"/>
              <a:buChar char="•"/>
              <a:defRPr/>
            </a:pPr>
            <a:r>
              <a:rPr lang="en-US" altLang="en-US" sz="1800" dirty="0">
                <a:solidFill>
                  <a:schemeClr val="tx1"/>
                </a:solidFill>
                <a:latin typeface="Berlin Sans FB" pitchFamily="34" charset="0"/>
                <a:ea typeface="ＭＳ Ｐゴシック" pitchFamily="34" charset="-128"/>
                <a:cs typeface="ＭＳ Ｐゴシック" pitchFamily="34" charset="-128"/>
              </a:rPr>
              <a:t>Get a </a:t>
            </a:r>
            <a:r>
              <a:rPr lang="en-US" altLang="en-US" sz="1800" dirty="0" err="1">
                <a:solidFill>
                  <a:schemeClr val="tx1"/>
                </a:solidFill>
                <a:latin typeface="Berlin Sans FB" pitchFamily="34" charset="0"/>
                <a:ea typeface="ＭＳ Ｐゴシック" pitchFamily="34" charset="-128"/>
                <a:cs typeface="ＭＳ Ｐゴシック" pitchFamily="34" charset="-128"/>
              </a:rPr>
              <a:t>Ugift</a:t>
            </a:r>
            <a:r>
              <a:rPr lang="en-US" altLang="en-US" sz="1800" dirty="0">
                <a:solidFill>
                  <a:schemeClr val="tx1"/>
                </a:solidFill>
                <a:latin typeface="Berlin Sans FB" pitchFamily="34" charset="0"/>
                <a:ea typeface="ＭＳ Ｐゴシック" pitchFamily="34" charset="-128"/>
                <a:cs typeface="ＭＳ Ｐゴシック" pitchFamily="34" charset="-128"/>
              </a:rPr>
              <a:t> code for each beneficiary’s </a:t>
            </a:r>
            <a:r>
              <a:rPr lang="en-US" altLang="en-US" sz="1800" dirty="0" err="1">
                <a:solidFill>
                  <a:schemeClr val="tx1"/>
                </a:solidFill>
                <a:latin typeface="Berlin Sans FB" pitchFamily="34" charset="0"/>
                <a:ea typeface="ＭＳ Ｐゴシック" pitchFamily="34" charset="-128"/>
                <a:cs typeface="ＭＳ Ｐゴシック" pitchFamily="34" charset="-128"/>
              </a:rPr>
              <a:t>CollegeChoice</a:t>
            </a:r>
            <a:r>
              <a:rPr lang="en-US" altLang="en-US" sz="1800" dirty="0">
                <a:solidFill>
                  <a:schemeClr val="tx1"/>
                </a:solidFill>
                <a:latin typeface="Berlin Sans FB" pitchFamily="34" charset="0"/>
                <a:ea typeface="ＭＳ Ｐゴシック" pitchFamily="34" charset="-128"/>
                <a:cs typeface="ＭＳ Ｐゴシック" pitchFamily="34" charset="-128"/>
              </a:rPr>
              <a:t> 529 account</a:t>
            </a:r>
          </a:p>
          <a:p>
            <a:pPr>
              <a:spcBef>
                <a:spcPct val="30000"/>
              </a:spcBef>
              <a:buFont typeface="Times" pitchFamily="-1" charset="0"/>
              <a:buChar char="•"/>
              <a:defRPr/>
            </a:pPr>
            <a:r>
              <a:rPr lang="en-US" altLang="en-US" sz="1800" dirty="0">
                <a:solidFill>
                  <a:schemeClr val="tx1"/>
                </a:solidFill>
                <a:latin typeface="Berlin Sans FB" pitchFamily="34" charset="0"/>
                <a:ea typeface="ＭＳ Ｐゴシック" pitchFamily="34" charset="-128"/>
                <a:cs typeface="ＭＳ Ｐゴシック" pitchFamily="34" charset="-128"/>
              </a:rPr>
              <a:t>Share the code with family &amp; friends</a:t>
            </a:r>
          </a:p>
          <a:p>
            <a:pPr>
              <a:spcBef>
                <a:spcPct val="30000"/>
              </a:spcBef>
              <a:buFont typeface="Times" pitchFamily="-1" charset="0"/>
              <a:buChar char="•"/>
              <a:defRPr/>
            </a:pPr>
            <a:r>
              <a:rPr lang="en-US" altLang="en-US" sz="1800" dirty="0">
                <a:solidFill>
                  <a:schemeClr val="tx1"/>
                </a:solidFill>
                <a:latin typeface="Berlin Sans FB" pitchFamily="34" charset="0"/>
                <a:ea typeface="ＭＳ Ｐゴシック" pitchFamily="34" charset="-128"/>
                <a:cs typeface="ＭＳ Ｐゴシック" pitchFamily="34" charset="-128"/>
              </a:rPr>
              <a:t>Those family &amp; friends make a gift contribution directly into the beneficiary’s account at any time at </a:t>
            </a:r>
            <a:r>
              <a:rPr lang="en-US" altLang="en-US" sz="1800" dirty="0" smtClean="0">
                <a:solidFill>
                  <a:schemeClr val="tx1"/>
                </a:solidFill>
                <a:latin typeface="Berlin Sans FB" pitchFamily="34" charset="0"/>
                <a:ea typeface="ＭＳ Ｐゴシック" pitchFamily="34" charset="-128"/>
                <a:cs typeface="ＭＳ Ｐゴシック" pitchFamily="34" charset="-128"/>
              </a:rPr>
              <a:t>Ugift529.com</a:t>
            </a:r>
          </a:p>
          <a:p>
            <a:pPr>
              <a:spcBef>
                <a:spcPct val="30000"/>
              </a:spcBef>
              <a:buFont typeface="Times" pitchFamily="-1" charset="0"/>
              <a:buChar char="•"/>
              <a:defRPr/>
            </a:pPr>
            <a:r>
              <a:rPr lang="en-US" altLang="en-US" sz="1800" dirty="0" smtClean="0">
                <a:solidFill>
                  <a:schemeClr val="tx1"/>
                </a:solidFill>
                <a:latin typeface="Berlin Sans FB" pitchFamily="34" charset="0"/>
                <a:ea typeface="ＭＳ Ｐゴシック" pitchFamily="34" charset="-128"/>
                <a:cs typeface="ＭＳ Ｐゴシック" pitchFamily="34" charset="-128"/>
              </a:rPr>
              <a:t>Gift givers can set up profiles to store their beneficiary details and banking information, and can even set up recurring gifts!</a:t>
            </a:r>
            <a:endParaRPr lang="en-US" altLang="en-US" sz="1800" dirty="0">
              <a:solidFill>
                <a:schemeClr val="tx1"/>
              </a:solidFill>
              <a:latin typeface="Berlin Sans FB" pitchFamily="34" charset="0"/>
              <a:ea typeface="ＭＳ Ｐゴシック" pitchFamily="34" charset="-128"/>
              <a:cs typeface="ＭＳ Ｐゴシック" pitchFamily="34" charset="-128"/>
            </a:endParaRPr>
          </a:p>
          <a:p>
            <a:pPr>
              <a:spcBef>
                <a:spcPct val="30000"/>
              </a:spcBef>
              <a:buFont typeface="Times" pitchFamily="-1" charset="0"/>
              <a:buChar char="•"/>
              <a:defRPr/>
            </a:pPr>
            <a:endParaRPr lang="en-US" altLang="en-US" sz="1800" dirty="0">
              <a:solidFill>
                <a:schemeClr val="tx1"/>
              </a:solidFill>
              <a:latin typeface="Berlin Sans FB" pitchFamily="34" charset="0"/>
              <a:ea typeface="ＭＳ Ｐゴシック" pitchFamily="34" charset="-128"/>
              <a:cs typeface="ＭＳ Ｐゴシック" pitchFamily="34" charset="-128"/>
            </a:endParaRPr>
          </a:p>
          <a:p>
            <a:pPr>
              <a:spcBef>
                <a:spcPct val="30000"/>
              </a:spcBef>
              <a:buFont typeface="Times" pitchFamily="-1" charset="0"/>
              <a:buChar char="•"/>
              <a:defRPr/>
            </a:pPr>
            <a:endParaRPr lang="en-US" altLang="en-US" sz="1800" dirty="0">
              <a:solidFill>
                <a:schemeClr val="tx1"/>
              </a:solidFill>
              <a:latin typeface="Berlin Sans FB" pitchFamily="34" charset="0"/>
              <a:ea typeface="ＭＳ Ｐゴシック" pitchFamily="34" charset="-128"/>
              <a:cs typeface="ＭＳ Ｐゴシック" pitchFamily="34" charset="-128"/>
            </a:endParaRPr>
          </a:p>
        </p:txBody>
      </p:sp>
      <p:sp>
        <p:nvSpPr>
          <p:cNvPr id="50182" name="TextBox 6"/>
          <p:cNvSpPr txBox="1">
            <a:spLocks noChangeArrowheads="1"/>
          </p:cNvSpPr>
          <p:nvPr/>
        </p:nvSpPr>
        <p:spPr bwMode="auto">
          <a:xfrm>
            <a:off x="2209800" y="4754563"/>
            <a:ext cx="2057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panose="02020603050405020304" pitchFamily="18" charset="0"/>
                <a:ea typeface="ＭＳ Ｐゴシック" panose="020B0600070205080204" pitchFamily="34" charset="-128"/>
              </a:defRPr>
            </a:lvl1pPr>
            <a:lvl2pPr marL="742950" indent="-285750">
              <a:defRPr sz="2000">
                <a:solidFill>
                  <a:schemeClr val="tx1"/>
                </a:solidFill>
                <a:latin typeface="Times" panose="02020603050405020304" pitchFamily="18" charset="0"/>
                <a:ea typeface="ＭＳ Ｐゴシック" panose="020B0600070205080204" pitchFamily="34" charset="-128"/>
              </a:defRPr>
            </a:lvl2pPr>
            <a:lvl3pPr marL="1143000" indent="-228600">
              <a:defRPr sz="2000">
                <a:solidFill>
                  <a:schemeClr val="tx1"/>
                </a:solidFill>
                <a:latin typeface="Times" panose="02020603050405020304" pitchFamily="18" charset="0"/>
                <a:ea typeface="ＭＳ Ｐゴシック" panose="020B0600070205080204" pitchFamily="34" charset="-128"/>
              </a:defRPr>
            </a:lvl3pPr>
            <a:lvl4pPr marL="1600200" indent="-228600">
              <a:defRPr sz="2000">
                <a:solidFill>
                  <a:schemeClr val="tx1"/>
                </a:solidFill>
                <a:latin typeface="Times" panose="02020603050405020304" pitchFamily="18" charset="0"/>
                <a:ea typeface="ＭＳ Ｐゴシック" panose="020B0600070205080204" pitchFamily="34" charset="-128"/>
              </a:defRPr>
            </a:lvl4pPr>
            <a:lvl5pPr marL="2057400" indent="-228600">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9pPr>
          </a:lstStyle>
          <a:p>
            <a:r>
              <a:rPr lang="en-US" altLang="en-US">
                <a:latin typeface="Berlin Sans FB" panose="020E0602020502020306" pitchFamily="34" charset="0"/>
              </a:rPr>
              <a:t>It’s that easy!</a:t>
            </a:r>
          </a:p>
        </p:txBody>
      </p:sp>
      <p:pic>
        <p:nvPicPr>
          <p:cNvPr id="50183" name="Picture 5" descr="C:\Users\mcardone\Desktop\ugi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419600"/>
            <a:ext cx="147002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a:latin typeface="Berlin Sans FB" panose="020E0602020502020306" pitchFamily="34" charset="0"/>
                <a:ea typeface="ＭＳ Ｐゴシック" panose="020B0600070205080204" pitchFamily="34" charset="-128"/>
              </a:rPr>
              <a:t>Why you should be saving for college now</a:t>
            </a:r>
          </a:p>
        </p:txBody>
      </p:sp>
      <p:sp>
        <p:nvSpPr>
          <p:cNvPr id="4099" name="Rectangle 3"/>
          <p:cNvSpPr>
            <a:spLocks noGrp="1" noChangeArrowheads="1"/>
          </p:cNvSpPr>
          <p:nvPr>
            <p:ph idx="1"/>
          </p:nvPr>
        </p:nvSpPr>
        <p:spPr>
          <a:xfrm>
            <a:off x="152400" y="1409700"/>
            <a:ext cx="8534400" cy="4572000"/>
          </a:xfrm>
        </p:spPr>
        <p:txBody>
          <a:bodyPr/>
          <a:lstStyle/>
          <a:p>
            <a:pPr lvl="1">
              <a:buFont typeface="Times" pitchFamily="-1" charset="0"/>
              <a:buChar char="•"/>
              <a:defRPr/>
            </a:pPr>
            <a:r>
              <a:rPr lang="en-US" altLang="en-US" sz="2200" dirty="0">
                <a:solidFill>
                  <a:schemeClr val="tx1"/>
                </a:solidFill>
                <a:latin typeface="Berlin Sans FB" panose="020E0602020502020306" pitchFamily="34" charset="0"/>
                <a:ea typeface="ＭＳ Ｐゴシック" pitchFamily="34" charset="-128"/>
              </a:rPr>
              <a:t>$20,090 – average annual cost of </a:t>
            </a:r>
            <a:r>
              <a:rPr lang="en-US" altLang="en-US" sz="2200" dirty="0">
                <a:solidFill>
                  <a:schemeClr val="tx1"/>
                </a:solidFill>
                <a:latin typeface="Berlin Sans FB" panose="020E0602020502020306" pitchFamily="34" charset="0"/>
                <a:ea typeface="ＭＳ Ｐゴシック" pitchFamily="34" charset="-128"/>
                <a:cs typeface="ＭＳ Ｐゴシック" pitchFamily="34" charset="-128"/>
              </a:rPr>
              <a:t>tuition, fees, room &amp; board</a:t>
            </a:r>
            <a:r>
              <a:rPr lang="en-US" altLang="en-US" sz="2200" dirty="0">
                <a:solidFill>
                  <a:schemeClr val="tx1"/>
                </a:solidFill>
                <a:latin typeface="Berlin Sans FB" panose="020E0602020502020306" pitchFamily="34" charset="0"/>
                <a:ea typeface="ＭＳ Ｐゴシック" pitchFamily="34" charset="-128"/>
              </a:rPr>
              <a:t> at an in-state public college or university* </a:t>
            </a:r>
            <a:endParaRPr lang="en-US" altLang="en-US" sz="2200" dirty="0">
              <a:solidFill>
                <a:schemeClr val="tx1"/>
              </a:solidFill>
              <a:latin typeface="Berlin Sans FB" panose="020E0602020502020306" pitchFamily="34" charset="0"/>
              <a:ea typeface="ＭＳ Ｐゴシック" pitchFamily="34" charset="-128"/>
              <a:cs typeface="Geneva" pitchFamily="-1" charset="0"/>
            </a:endParaRPr>
          </a:p>
          <a:p>
            <a:pPr>
              <a:buFont typeface="Times" pitchFamily="-1" charset="0"/>
              <a:buChar char="•"/>
              <a:defRPr/>
            </a:pPr>
            <a:endParaRPr lang="en-US" altLang="en-US" sz="800" dirty="0">
              <a:solidFill>
                <a:schemeClr val="tx1"/>
              </a:solidFill>
              <a:latin typeface="Berlin Sans FB" panose="020E0602020502020306" pitchFamily="34" charset="0"/>
              <a:ea typeface="ＭＳ Ｐゴシック" pitchFamily="34" charset="-128"/>
            </a:endParaRPr>
          </a:p>
          <a:p>
            <a:pPr lvl="1">
              <a:buFont typeface="Times" pitchFamily="-1" charset="0"/>
              <a:buChar char="•"/>
              <a:defRPr/>
            </a:pPr>
            <a:r>
              <a:rPr lang="en-US" altLang="en-US" sz="2200" dirty="0">
                <a:solidFill>
                  <a:schemeClr val="tx1"/>
                </a:solidFill>
                <a:latin typeface="Berlin Sans FB" panose="020E0602020502020306" pitchFamily="34" charset="0"/>
                <a:ea typeface="ＭＳ Ｐゴシック" pitchFamily="34" charset="-128"/>
              </a:rPr>
              <a:t>$29,562 – the average student debt upon graduation** </a:t>
            </a:r>
          </a:p>
          <a:p>
            <a:pPr lvl="1">
              <a:buFont typeface="Times" pitchFamily="-1" charset="0"/>
              <a:buChar char="•"/>
              <a:defRPr/>
            </a:pPr>
            <a:endParaRPr lang="en-US" altLang="en-US" sz="800" dirty="0">
              <a:solidFill>
                <a:schemeClr val="tx1"/>
              </a:solidFill>
              <a:latin typeface="Berlin Sans FB" panose="020E0602020502020306" pitchFamily="34" charset="0"/>
              <a:ea typeface="ＭＳ Ｐゴシック" pitchFamily="34" charset="-128"/>
            </a:endParaRPr>
          </a:p>
          <a:p>
            <a:pPr lvl="1">
              <a:buFont typeface="Times" pitchFamily="-1" charset="0"/>
              <a:buChar char="•"/>
              <a:defRPr/>
            </a:pPr>
            <a:r>
              <a:rPr lang="en-US" altLang="en-US" sz="2200" dirty="0">
                <a:solidFill>
                  <a:schemeClr val="tx1"/>
                </a:solidFill>
                <a:latin typeface="Berlin Sans FB" panose="020E0602020502020306" pitchFamily="34" charset="0"/>
                <a:ea typeface="ＭＳ Ｐゴシック" pitchFamily="34" charset="-128"/>
              </a:rPr>
              <a:t>59% of students in Indiana leave with debt**</a:t>
            </a:r>
          </a:p>
          <a:p>
            <a:pPr lvl="1">
              <a:buFont typeface="Times" pitchFamily="-1" charset="0"/>
              <a:buChar char="•"/>
              <a:defRPr/>
            </a:pPr>
            <a:endParaRPr lang="en-US" altLang="en-US" sz="800" dirty="0">
              <a:solidFill>
                <a:schemeClr val="tx1"/>
              </a:solidFill>
              <a:latin typeface="Berlin Sans FB" panose="020E0602020502020306" pitchFamily="34" charset="0"/>
              <a:ea typeface="ＭＳ Ｐゴシック" pitchFamily="34" charset="-128"/>
            </a:endParaRPr>
          </a:p>
          <a:p>
            <a:pPr lvl="1">
              <a:buFont typeface="Times" pitchFamily="-1" charset="0"/>
              <a:buChar char="•"/>
              <a:defRPr/>
            </a:pPr>
            <a:r>
              <a:rPr lang="en-US" altLang="en-US" sz="2200" dirty="0">
                <a:solidFill>
                  <a:schemeClr val="tx1"/>
                </a:solidFill>
                <a:latin typeface="Berlin Sans FB" panose="020E0602020502020306" pitchFamily="34" charset="0"/>
                <a:ea typeface="ＭＳ Ｐゴシック" pitchFamily="34" charset="-128"/>
              </a:rPr>
              <a:t>Saving </a:t>
            </a:r>
            <a:r>
              <a:rPr lang="en-US" altLang="en-US" sz="2200" u="sng" dirty="0">
                <a:solidFill>
                  <a:schemeClr val="tx1"/>
                </a:solidFill>
                <a:latin typeface="Berlin Sans FB" panose="020E0602020502020306" pitchFamily="34" charset="0"/>
                <a:ea typeface="ＭＳ Ｐゴシック" pitchFamily="34" charset="-128"/>
              </a:rPr>
              <a:t>any</a:t>
            </a:r>
            <a:r>
              <a:rPr lang="en-US" altLang="en-US" sz="2200" dirty="0">
                <a:solidFill>
                  <a:schemeClr val="tx1"/>
                </a:solidFill>
                <a:latin typeface="Berlin Sans FB" panose="020E0602020502020306" pitchFamily="34" charset="0"/>
                <a:ea typeface="ＭＳ Ｐゴシック" pitchFamily="34" charset="-128"/>
              </a:rPr>
              <a:t> amount ahead of time creates an expectation of attending and completing post-high school education, and most importantly, can reduce or eliminate the need for costly student loans</a:t>
            </a:r>
          </a:p>
          <a:p>
            <a:pPr lvl="1">
              <a:buFont typeface="Times" pitchFamily="-1" charset="0"/>
              <a:buChar char="•"/>
              <a:defRPr/>
            </a:pPr>
            <a:endParaRPr lang="en-US" altLang="en-US" dirty="0">
              <a:solidFill>
                <a:schemeClr val="tx1"/>
              </a:solidFill>
              <a:latin typeface="Berlin Sans FB" panose="020E0602020502020306" pitchFamily="34" charset="0"/>
              <a:ea typeface="ＭＳ Ｐゴシック" pitchFamily="34" charset="-128"/>
            </a:endParaRPr>
          </a:p>
          <a:p>
            <a:pPr marL="407988" lvl="1" indent="0">
              <a:buFont typeface="Times" pitchFamily="-1" charset="0"/>
              <a:buNone/>
              <a:defRPr/>
            </a:pPr>
            <a:endParaRPr lang="en-US" altLang="en-US" sz="800" dirty="0">
              <a:solidFill>
                <a:schemeClr val="tx1"/>
              </a:solidFill>
              <a:latin typeface="Berlin Sans FB" panose="020E0602020502020306" pitchFamily="34" charset="0"/>
              <a:ea typeface="ＭＳ Ｐゴシック" pitchFamily="34" charset="-128"/>
            </a:endParaRPr>
          </a:p>
          <a:p>
            <a:pPr marL="285750" lvl="1" indent="-285750" algn="ctr">
              <a:tabLst>
                <a:tab pos="0" algn="l"/>
              </a:tabLst>
              <a:defRPr/>
            </a:pPr>
            <a:endParaRPr lang="en-US" altLang="en-US" sz="1800" dirty="0">
              <a:solidFill>
                <a:schemeClr val="tx1"/>
              </a:solidFill>
              <a:latin typeface="Berlin Sans FB" panose="020E0602020502020306" pitchFamily="34" charset="0"/>
              <a:ea typeface="ＭＳ Ｐゴシック" pitchFamily="34" charset="-128"/>
            </a:endParaRPr>
          </a:p>
          <a:p>
            <a:pPr marL="0" lvl="1" indent="0" algn="ctr">
              <a:buFont typeface="Times" pitchFamily="-1" charset="0"/>
              <a:buNone/>
              <a:tabLst>
                <a:tab pos="0" algn="l"/>
              </a:tabLst>
              <a:defRPr/>
            </a:pPr>
            <a:endParaRPr lang="en-US" altLang="en-US" sz="1800" b="1" dirty="0">
              <a:solidFill>
                <a:schemeClr val="tx1"/>
              </a:solidFill>
              <a:latin typeface="Berlin Sans FB" panose="020E0602020502020306" pitchFamily="34" charset="0"/>
              <a:ea typeface="ＭＳ Ｐゴシック" pitchFamily="34" charset="-128"/>
            </a:endParaRPr>
          </a:p>
        </p:txBody>
      </p:sp>
      <p:sp>
        <p:nvSpPr>
          <p:cNvPr id="6148" name="Rectangle 4"/>
          <p:cNvSpPr>
            <a:spLocks noChangeArrowheads="1"/>
          </p:cNvSpPr>
          <p:nvPr/>
        </p:nvSpPr>
        <p:spPr bwMode="auto">
          <a:xfrm>
            <a:off x="533400" y="5638800"/>
            <a:ext cx="746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marL="174625" indent="-174625">
              <a:defRPr sz="2000">
                <a:solidFill>
                  <a:schemeClr val="tx1"/>
                </a:solidFill>
                <a:latin typeface="Times" panose="02020603050405020304" pitchFamily="18" charset="0"/>
                <a:ea typeface="ＭＳ Ｐゴシック" panose="020B0600070205080204" pitchFamily="34" charset="-128"/>
              </a:defRPr>
            </a:lvl1pPr>
            <a:lvl2pPr marL="742950" indent="-285750">
              <a:defRPr sz="2000">
                <a:solidFill>
                  <a:schemeClr val="tx1"/>
                </a:solidFill>
                <a:latin typeface="Times" panose="02020603050405020304" pitchFamily="18" charset="0"/>
                <a:ea typeface="ＭＳ Ｐゴシック" panose="020B0600070205080204" pitchFamily="34" charset="-128"/>
              </a:defRPr>
            </a:lvl2pPr>
            <a:lvl3pPr marL="1143000" indent="-228600">
              <a:defRPr sz="2000">
                <a:solidFill>
                  <a:schemeClr val="tx1"/>
                </a:solidFill>
                <a:latin typeface="Times" panose="02020603050405020304" pitchFamily="18" charset="0"/>
                <a:ea typeface="ＭＳ Ｐゴシック" panose="020B0600070205080204" pitchFamily="34" charset="-128"/>
              </a:defRPr>
            </a:lvl3pPr>
            <a:lvl4pPr marL="1600200" indent="-228600">
              <a:defRPr sz="2000">
                <a:solidFill>
                  <a:schemeClr val="tx1"/>
                </a:solidFill>
                <a:latin typeface="Times" panose="02020603050405020304" pitchFamily="18" charset="0"/>
                <a:ea typeface="ＭＳ Ｐゴシック" panose="020B0600070205080204" pitchFamily="34" charset="-128"/>
              </a:defRPr>
            </a:lvl4pPr>
            <a:lvl5pPr marL="2057400" indent="-228600">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9pPr>
          </a:lstStyle>
          <a:p>
            <a:pPr>
              <a:lnSpc>
                <a:spcPct val="90000"/>
              </a:lnSpc>
              <a:spcBef>
                <a:spcPct val="20000"/>
              </a:spcBef>
              <a:buClr>
                <a:schemeClr val="accent2"/>
              </a:buClr>
            </a:pPr>
            <a:r>
              <a:rPr lang="en-US" altLang="en-US" sz="1200" dirty="0">
                <a:solidFill>
                  <a:srgbClr val="525759"/>
                </a:solidFill>
                <a:latin typeface="Berlin Sans FB" panose="020E0602020502020306" pitchFamily="34" charset="0"/>
              </a:rPr>
              <a:t> *  Source: College Board, </a:t>
            </a:r>
            <a:r>
              <a:rPr lang="en-US" altLang="en-US" sz="1200" i="1" dirty="0">
                <a:solidFill>
                  <a:srgbClr val="525759"/>
                </a:solidFill>
                <a:latin typeface="Berlin Sans FB" panose="020E0602020502020306" pitchFamily="34" charset="0"/>
              </a:rPr>
              <a:t>Trends in College Pricing, </a:t>
            </a:r>
            <a:r>
              <a:rPr lang="en-US" altLang="en-US" sz="1200" dirty="0">
                <a:solidFill>
                  <a:srgbClr val="525759"/>
                </a:solidFill>
                <a:latin typeface="Berlin Sans FB" panose="020E0602020502020306" pitchFamily="34" charset="0"/>
              </a:rPr>
              <a:t>2016.</a:t>
            </a:r>
          </a:p>
          <a:p>
            <a:pPr>
              <a:lnSpc>
                <a:spcPct val="90000"/>
              </a:lnSpc>
              <a:spcBef>
                <a:spcPct val="20000"/>
              </a:spcBef>
              <a:buClr>
                <a:schemeClr val="accent2"/>
              </a:buClr>
            </a:pPr>
            <a:r>
              <a:rPr lang="en-US" altLang="en-US" sz="1200" dirty="0">
                <a:solidFill>
                  <a:srgbClr val="525759"/>
                </a:solidFill>
                <a:latin typeface="Berlin Sans FB" panose="020E0602020502020306" pitchFamily="34" charset="0"/>
              </a:rPr>
              <a:t>**The Institute for College Access and Success, </a:t>
            </a:r>
            <a:r>
              <a:rPr lang="en-US" altLang="en-US" sz="1200" i="1" dirty="0">
                <a:solidFill>
                  <a:srgbClr val="525759"/>
                </a:solidFill>
                <a:latin typeface="Berlin Sans FB" panose="020E0602020502020306" pitchFamily="34" charset="0"/>
              </a:rPr>
              <a:t>State by State Data 2016</a:t>
            </a:r>
            <a:r>
              <a:rPr lang="en-US" altLang="en-US" sz="1200" dirty="0">
                <a:solidFill>
                  <a:srgbClr val="525759"/>
                </a:solidFill>
                <a:latin typeface="Berlin Sans FB" panose="020E0602020502020306" pitchFamily="34" charset="0"/>
              </a:rPr>
              <a:t>.</a:t>
            </a:r>
            <a:endParaRPr lang="en-US" altLang="en-US" sz="1200" i="1" dirty="0">
              <a:solidFill>
                <a:srgbClr val="525759"/>
              </a:solidFill>
              <a:latin typeface="Berlin Sans FB" panose="020E0602020502020306" pitchFamily="34" charset="0"/>
            </a:endParaRPr>
          </a:p>
          <a:p>
            <a:pPr>
              <a:lnSpc>
                <a:spcPct val="90000"/>
              </a:lnSpc>
              <a:spcBef>
                <a:spcPct val="20000"/>
              </a:spcBef>
              <a:buClr>
                <a:schemeClr val="accent2"/>
              </a:buClr>
            </a:pPr>
            <a:r>
              <a:rPr lang="en-US" altLang="en-US" sz="1200" dirty="0">
                <a:solidFill>
                  <a:srgbClr val="525759"/>
                </a:solidFill>
                <a:latin typeface="Helvetica" panose="020B0604020202020204" pitchFamily="34" charset="0"/>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dirty="0">
                <a:latin typeface="Berlin Sans FB" panose="020E0602020502020306" pitchFamily="34" charset="0"/>
                <a:ea typeface="ＭＳ Ｐゴシック" panose="020B0600070205080204" pitchFamily="34" charset="-128"/>
              </a:rPr>
              <a:t>Earn extra college savings with Upromise</a:t>
            </a:r>
            <a:r>
              <a:rPr lang="en-US" altLang="en-US" baseline="30000" dirty="0">
                <a:latin typeface="Berlin Sans FB" panose="020E0602020502020306" pitchFamily="34" charset="0"/>
                <a:ea typeface="ＭＳ Ｐゴシック" panose="020B0600070205080204" pitchFamily="34" charset="-128"/>
              </a:rPr>
              <a:t>®</a:t>
            </a:r>
            <a:endParaRPr lang="en-US" altLang="en-US" dirty="0">
              <a:latin typeface="Berlin Sans FB" panose="020E0602020502020306" pitchFamily="34" charset="0"/>
              <a:ea typeface="ＭＳ Ｐゴシック" panose="020B0600070205080204" pitchFamily="34" charset="-128"/>
            </a:endParaRPr>
          </a:p>
        </p:txBody>
      </p:sp>
      <p:sp>
        <p:nvSpPr>
          <p:cNvPr id="52227" name="Rectangle 3"/>
          <p:cNvSpPr>
            <a:spLocks noChangeArrowheads="1"/>
          </p:cNvSpPr>
          <p:nvPr/>
        </p:nvSpPr>
        <p:spPr bwMode="auto">
          <a:xfrm>
            <a:off x="152400" y="1295400"/>
            <a:ext cx="8001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092200" indent="-381000">
              <a:defRPr sz="2000">
                <a:solidFill>
                  <a:schemeClr val="tx1"/>
                </a:solidFill>
                <a:latin typeface="Times" panose="02020603050405020304" pitchFamily="18" charset="0"/>
                <a:ea typeface="ＭＳ Ｐゴシック" panose="020B0600070205080204" pitchFamily="34" charset="-128"/>
              </a:defRPr>
            </a:lvl1pPr>
            <a:lvl2pPr marL="750888" indent="-342900">
              <a:defRPr sz="2000">
                <a:solidFill>
                  <a:schemeClr val="tx1"/>
                </a:solidFill>
                <a:latin typeface="Times" panose="02020603050405020304" pitchFamily="18" charset="0"/>
                <a:ea typeface="ＭＳ Ｐゴシック" panose="020B0600070205080204" pitchFamily="34" charset="-128"/>
              </a:defRPr>
            </a:lvl2pPr>
            <a:lvl3pPr marL="1143000" indent="-228600">
              <a:defRPr sz="2000">
                <a:solidFill>
                  <a:schemeClr val="tx1"/>
                </a:solidFill>
                <a:latin typeface="Times" panose="02020603050405020304" pitchFamily="18" charset="0"/>
                <a:ea typeface="ＭＳ Ｐゴシック" panose="020B0600070205080204" pitchFamily="34" charset="-128"/>
              </a:defRPr>
            </a:lvl3pPr>
            <a:lvl4pPr marL="1600200" indent="-228600">
              <a:defRPr sz="2000">
                <a:solidFill>
                  <a:schemeClr val="tx1"/>
                </a:solidFill>
                <a:latin typeface="Times" panose="02020603050405020304" pitchFamily="18" charset="0"/>
                <a:ea typeface="ＭＳ Ｐゴシック" panose="020B0600070205080204" pitchFamily="34" charset="-128"/>
              </a:defRPr>
            </a:lvl4pPr>
            <a:lvl5pPr marL="2057400" indent="-228600">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9pPr>
          </a:lstStyle>
          <a:p>
            <a:pPr lvl="1">
              <a:spcBef>
                <a:spcPct val="30000"/>
              </a:spcBef>
              <a:buClr>
                <a:schemeClr val="accent2"/>
              </a:buClr>
              <a:buFont typeface="Times" panose="02020603050405020304" pitchFamily="18" charset="0"/>
              <a:buAutoNum type="arabicPeriod"/>
            </a:pPr>
            <a:r>
              <a:rPr lang="en-US" altLang="en-US" sz="1800" dirty="0">
                <a:solidFill>
                  <a:srgbClr val="636363"/>
                </a:solidFill>
                <a:latin typeface="Berlin Sans FB" panose="020E0602020502020306" pitchFamily="34" charset="0"/>
              </a:rPr>
              <a:t>Join Upromise for free at </a:t>
            </a:r>
            <a:r>
              <a:rPr lang="en-US" altLang="en-US" sz="1800" dirty="0" smtClean="0">
                <a:solidFill>
                  <a:srgbClr val="636363"/>
                </a:solidFill>
                <a:latin typeface="Berlin Sans FB" panose="020E0602020502020306" pitchFamily="34" charset="0"/>
              </a:rPr>
              <a:t>www.upromise.com</a:t>
            </a:r>
            <a:endParaRPr lang="en-US" altLang="en-US" sz="1800" dirty="0">
              <a:solidFill>
                <a:srgbClr val="636363"/>
              </a:solidFill>
              <a:latin typeface="Berlin Sans FB" panose="020E0602020502020306" pitchFamily="34" charset="0"/>
            </a:endParaRPr>
          </a:p>
          <a:p>
            <a:pPr lvl="1">
              <a:spcBef>
                <a:spcPct val="30000"/>
              </a:spcBef>
              <a:buClr>
                <a:schemeClr val="accent2"/>
              </a:buClr>
              <a:buFont typeface="Times" panose="02020603050405020304" pitchFamily="18" charset="0"/>
              <a:buAutoNum type="arabicPeriod"/>
            </a:pPr>
            <a:r>
              <a:rPr lang="en-US" altLang="en-US" sz="1800" dirty="0">
                <a:solidFill>
                  <a:srgbClr val="636363"/>
                </a:solidFill>
                <a:latin typeface="Berlin Sans FB" panose="020E0602020502020306" pitchFamily="34" charset="0"/>
              </a:rPr>
              <a:t>Link your </a:t>
            </a:r>
            <a:r>
              <a:rPr lang="en-US" altLang="en-US" sz="1800" dirty="0" err="1">
                <a:solidFill>
                  <a:srgbClr val="636363"/>
                </a:solidFill>
                <a:latin typeface="Berlin Sans FB" panose="020E0602020502020306" pitchFamily="34" charset="0"/>
              </a:rPr>
              <a:t>Upromise</a:t>
            </a:r>
            <a:r>
              <a:rPr lang="en-US" altLang="en-US" sz="1800" dirty="0">
                <a:solidFill>
                  <a:srgbClr val="636363"/>
                </a:solidFill>
                <a:latin typeface="Berlin Sans FB" panose="020E0602020502020306" pitchFamily="34" charset="0"/>
              </a:rPr>
              <a:t> account to your </a:t>
            </a:r>
            <a:r>
              <a:rPr lang="en-US" altLang="en-US" sz="1800" dirty="0" err="1">
                <a:solidFill>
                  <a:srgbClr val="636363"/>
                </a:solidFill>
                <a:latin typeface="Berlin Sans FB" panose="020E0602020502020306" pitchFamily="34" charset="0"/>
              </a:rPr>
              <a:t>CollegeChoice</a:t>
            </a:r>
            <a:r>
              <a:rPr lang="en-US" altLang="en-US" sz="1800" dirty="0">
                <a:solidFill>
                  <a:srgbClr val="636363"/>
                </a:solidFill>
                <a:latin typeface="Berlin Sans FB" panose="020E0602020502020306" pitchFamily="34" charset="0"/>
              </a:rPr>
              <a:t> 529 account on the secure </a:t>
            </a:r>
            <a:r>
              <a:rPr lang="en-US" altLang="en-US" sz="1800" dirty="0" err="1">
                <a:solidFill>
                  <a:srgbClr val="636363"/>
                </a:solidFill>
                <a:latin typeface="Berlin Sans FB" panose="020E0602020502020306" pitchFamily="34" charset="0"/>
              </a:rPr>
              <a:t>Upromise</a:t>
            </a:r>
            <a:r>
              <a:rPr lang="en-US" altLang="en-US" sz="1800" dirty="0">
                <a:solidFill>
                  <a:srgbClr val="636363"/>
                </a:solidFill>
                <a:latin typeface="Berlin Sans FB" panose="020E0602020502020306" pitchFamily="34" charset="0"/>
              </a:rPr>
              <a:t> website</a:t>
            </a:r>
          </a:p>
          <a:p>
            <a:pPr lvl="1">
              <a:spcBef>
                <a:spcPct val="30000"/>
              </a:spcBef>
              <a:buClr>
                <a:schemeClr val="accent2"/>
              </a:buClr>
              <a:buFont typeface="Times" panose="02020603050405020304" pitchFamily="18" charset="0"/>
              <a:buAutoNum type="arabicPeriod"/>
            </a:pPr>
            <a:r>
              <a:rPr lang="en-US" altLang="en-US" sz="1800" dirty="0">
                <a:solidFill>
                  <a:srgbClr val="636363"/>
                </a:solidFill>
                <a:latin typeface="Berlin Sans FB" panose="020E0602020502020306" pitchFamily="34" charset="0"/>
              </a:rPr>
              <a:t>Get cash back for college when you eat out at a restaurant, shop online, buy groceries, fill the gas tank, book travel, and more</a:t>
            </a:r>
          </a:p>
          <a:p>
            <a:pPr lvl="1">
              <a:spcBef>
                <a:spcPct val="30000"/>
              </a:spcBef>
              <a:buClr>
                <a:schemeClr val="accent2"/>
              </a:buClr>
              <a:buFont typeface="Times" panose="02020603050405020304" pitchFamily="18" charset="0"/>
              <a:buAutoNum type="arabicPeriod"/>
            </a:pPr>
            <a:r>
              <a:rPr lang="en-US" altLang="en-US" sz="1800" dirty="0" err="1">
                <a:solidFill>
                  <a:srgbClr val="636363"/>
                </a:solidFill>
                <a:latin typeface="Berlin Sans FB" panose="020E0602020502020306" pitchFamily="34" charset="0"/>
              </a:rPr>
              <a:t>Upromise</a:t>
            </a:r>
            <a:r>
              <a:rPr lang="en-US" altLang="en-US" sz="1800" dirty="0">
                <a:solidFill>
                  <a:srgbClr val="636363"/>
                </a:solidFill>
                <a:latin typeface="Berlin Sans FB" panose="020E0602020502020306" pitchFamily="34" charset="0"/>
              </a:rPr>
              <a:t> earnings are automatically transferred to your linked </a:t>
            </a:r>
            <a:r>
              <a:rPr lang="en-US" altLang="en-US" sz="1800" dirty="0" err="1">
                <a:solidFill>
                  <a:srgbClr val="636363"/>
                </a:solidFill>
                <a:latin typeface="Berlin Sans FB" panose="020E0602020502020306" pitchFamily="34" charset="0"/>
              </a:rPr>
              <a:t>CollegeChoice</a:t>
            </a:r>
            <a:r>
              <a:rPr lang="en-US" altLang="en-US" sz="1800" dirty="0">
                <a:solidFill>
                  <a:srgbClr val="636363"/>
                </a:solidFill>
                <a:latin typeface="Berlin Sans FB" panose="020E0602020502020306" pitchFamily="34" charset="0"/>
              </a:rPr>
              <a:t> 529 account on a periodic basis (subject to a $25 minimum)</a:t>
            </a:r>
          </a:p>
          <a:p>
            <a:pPr lvl="1">
              <a:spcBef>
                <a:spcPct val="30000"/>
              </a:spcBef>
              <a:buClr>
                <a:schemeClr val="accent2"/>
              </a:buClr>
              <a:buFont typeface="Times" panose="02020603050405020304" pitchFamily="18" charset="0"/>
              <a:buAutoNum type="arabicPeriod"/>
            </a:pPr>
            <a:endParaRPr lang="en-US" altLang="en-US" sz="1200" dirty="0">
              <a:solidFill>
                <a:schemeClr val="accent1"/>
              </a:solidFill>
              <a:latin typeface="Berlin Sans FB" panose="020E0602020502020306" pitchFamily="34" charset="0"/>
            </a:endParaRPr>
          </a:p>
          <a:p>
            <a:pPr>
              <a:spcBef>
                <a:spcPct val="30000"/>
              </a:spcBef>
              <a:buClr>
                <a:schemeClr val="accent2"/>
              </a:buClr>
              <a:buFont typeface="Times" panose="02020603050405020304" pitchFamily="18" charset="0"/>
              <a:buNone/>
            </a:pPr>
            <a:r>
              <a:rPr lang="en-US" altLang="en-US" sz="1800" dirty="0">
                <a:latin typeface="Berlin Sans FB" panose="020E0602020502020306" pitchFamily="34" charset="0"/>
              </a:rPr>
              <a:t>Hundreds of leading companies can help you save for college!</a:t>
            </a:r>
          </a:p>
          <a:p>
            <a:pPr>
              <a:spcBef>
                <a:spcPct val="30000"/>
              </a:spcBef>
              <a:buClr>
                <a:schemeClr val="accent2"/>
              </a:buClr>
              <a:buFont typeface="Times" panose="02020603050405020304" pitchFamily="18" charset="0"/>
              <a:buNone/>
            </a:pPr>
            <a:endParaRPr lang="en-US" altLang="en-US" sz="1800" dirty="0">
              <a:solidFill>
                <a:schemeClr val="accent1"/>
              </a:solidFill>
              <a:latin typeface="Helvetica" panose="020B0604020202020204" pitchFamily="34" charset="0"/>
            </a:endParaRPr>
          </a:p>
        </p:txBody>
      </p:sp>
      <p:sp>
        <p:nvSpPr>
          <p:cNvPr id="52228" name="Text Box 8"/>
          <p:cNvSpPr txBox="1">
            <a:spLocks noChangeArrowheads="1"/>
          </p:cNvSpPr>
          <p:nvPr/>
        </p:nvSpPr>
        <p:spPr bwMode="auto">
          <a:xfrm>
            <a:off x="457200" y="5334000"/>
            <a:ext cx="8229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a:solidFill>
                  <a:schemeClr val="tx1"/>
                </a:solidFill>
                <a:latin typeface="Times" panose="02020603050405020304" pitchFamily="18" charset="0"/>
                <a:ea typeface="ＭＳ Ｐゴシック" panose="020B0600070205080204" pitchFamily="34" charset="-128"/>
              </a:defRPr>
            </a:lvl1pPr>
            <a:lvl2pPr marL="742950" indent="-285750">
              <a:defRPr sz="2000">
                <a:solidFill>
                  <a:schemeClr val="tx1"/>
                </a:solidFill>
                <a:latin typeface="Times" panose="02020603050405020304" pitchFamily="18" charset="0"/>
                <a:ea typeface="ＭＳ Ｐゴシック" panose="020B0600070205080204" pitchFamily="34" charset="-128"/>
              </a:defRPr>
            </a:lvl2pPr>
            <a:lvl3pPr marL="1143000" indent="-228600">
              <a:defRPr sz="2000">
                <a:solidFill>
                  <a:schemeClr val="tx1"/>
                </a:solidFill>
                <a:latin typeface="Times" panose="02020603050405020304" pitchFamily="18" charset="0"/>
                <a:ea typeface="ＭＳ Ｐゴシック" panose="020B0600070205080204" pitchFamily="34" charset="-128"/>
              </a:defRPr>
            </a:lvl3pPr>
            <a:lvl4pPr marL="1600200" indent="-228600">
              <a:defRPr sz="2000">
                <a:solidFill>
                  <a:schemeClr val="tx1"/>
                </a:solidFill>
                <a:latin typeface="Times" panose="02020603050405020304" pitchFamily="18" charset="0"/>
                <a:ea typeface="ＭＳ Ｐゴシック" panose="020B0600070205080204" pitchFamily="34" charset="-128"/>
              </a:defRPr>
            </a:lvl4pPr>
            <a:lvl5pPr marL="2057400" indent="-228600">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9pPr>
          </a:lstStyle>
          <a:p>
            <a:pPr>
              <a:spcBef>
                <a:spcPct val="50000"/>
              </a:spcBef>
            </a:pPr>
            <a:r>
              <a:rPr lang="en-US" altLang="en-US" sz="1200" dirty="0">
                <a:latin typeface="Arial" panose="020B0604020202020204" pitchFamily="34" charset="0"/>
              </a:rPr>
              <a:t>* </a:t>
            </a:r>
            <a:r>
              <a:rPr lang="en-US" altLang="en-US" sz="1200" dirty="0">
                <a:latin typeface="Arial" panose="020B0604020202020204" pitchFamily="34" charset="0"/>
                <a:cs typeface="Arial" panose="020B0604020202020204" pitchFamily="34" charset="0"/>
              </a:rPr>
              <a:t>Upromise is an optional service offered by Upromise, Inc. that is separate from the CollegeChoice 529 Direct Savings Plan, and is not affiliated with the State of Indiana. Specific terms and conditions apply. Participating companies, contribution levels, and terms and conditions are subject to change without notice. Transfers from Upromise to a CollegeChoice 529 Direct Savings Plan account are not eligible for the Indiana state income tax credit.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5664" y="594519"/>
            <a:ext cx="1771650" cy="381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dirty="0">
                <a:latin typeface="Berlin Sans FB" panose="020E0602020502020306" pitchFamily="34" charset="0"/>
                <a:ea typeface="ＭＳ Ｐゴシック" panose="020B0600070205080204" pitchFamily="34" charset="-128"/>
              </a:rPr>
              <a:t>How do I learn more?</a:t>
            </a:r>
          </a:p>
        </p:txBody>
      </p:sp>
      <p:sp>
        <p:nvSpPr>
          <p:cNvPr id="32771" name="Rectangle 3"/>
          <p:cNvSpPr>
            <a:spLocks noGrp="1" noChangeArrowheads="1"/>
          </p:cNvSpPr>
          <p:nvPr>
            <p:ph idx="1"/>
          </p:nvPr>
        </p:nvSpPr>
        <p:spPr>
          <a:xfrm>
            <a:off x="533400" y="1143000"/>
            <a:ext cx="8153400" cy="5105400"/>
          </a:xfrm>
        </p:spPr>
        <p:txBody>
          <a:bodyPr/>
          <a:lstStyle/>
          <a:p>
            <a:pPr>
              <a:buFont typeface="Times" pitchFamily="-1" charset="0"/>
              <a:buChar char="•"/>
              <a:defRPr/>
            </a:pPr>
            <a:r>
              <a:rPr lang="en-US" dirty="0">
                <a:solidFill>
                  <a:schemeClr val="tx1"/>
                </a:solidFill>
                <a:latin typeface="Berlin Sans FB" panose="020E0602020502020306" pitchFamily="34" charset="0"/>
                <a:ea typeface="ＭＳ Ｐゴシック" pitchFamily="-1" charset="-128"/>
                <a:cs typeface="ＭＳ Ｐゴシック" pitchFamily="-1" charset="-128"/>
              </a:rPr>
              <a:t>Visit</a:t>
            </a:r>
            <a:r>
              <a:rPr lang="en-US" dirty="0">
                <a:solidFill>
                  <a:schemeClr val="accent1"/>
                </a:solidFill>
                <a:latin typeface="Berlin Sans FB" panose="020E0602020502020306" pitchFamily="34" charset="0"/>
                <a:ea typeface="ＭＳ Ｐゴシック" pitchFamily="-1" charset="-128"/>
                <a:cs typeface="ＭＳ Ｐゴシック" pitchFamily="-1" charset="-128"/>
              </a:rPr>
              <a:t> </a:t>
            </a:r>
            <a:r>
              <a:rPr lang="en-US" dirty="0">
                <a:solidFill>
                  <a:schemeClr val="tx1"/>
                </a:solidFill>
                <a:latin typeface="Berlin Sans FB Demi" panose="020E0802020502020306" pitchFamily="34" charset="0"/>
                <a:ea typeface="ＭＳ Ｐゴシック" pitchFamily="-1" charset="-128"/>
                <a:cs typeface="ＭＳ Ｐゴシック" pitchFamily="-1" charset="-128"/>
              </a:rPr>
              <a:t>www.collegechoicedirect.com</a:t>
            </a:r>
            <a:endParaRPr lang="en-US" b="1" dirty="0">
              <a:solidFill>
                <a:schemeClr val="tx1"/>
              </a:solidFill>
              <a:latin typeface="Berlin Sans FB" panose="020E0602020502020306" pitchFamily="34" charset="0"/>
              <a:ea typeface="ＭＳ Ｐゴシック" pitchFamily="-1" charset="-128"/>
              <a:cs typeface="ＭＳ Ｐゴシック" pitchFamily="-1" charset="-128"/>
            </a:endParaRPr>
          </a:p>
          <a:p>
            <a:pPr lvl="1">
              <a:buFont typeface="Times" pitchFamily="-1" charset="0"/>
              <a:buChar char="•"/>
              <a:defRPr/>
            </a:pPr>
            <a:r>
              <a:rPr lang="en-US" sz="2000" dirty="0">
                <a:solidFill>
                  <a:schemeClr val="tx1"/>
                </a:solidFill>
                <a:latin typeface="Berlin Sans FB" panose="020E0602020502020306" pitchFamily="34" charset="0"/>
                <a:ea typeface="ＭＳ Ｐゴシック" pitchFamily="-1" charset="-128"/>
              </a:rPr>
              <a:t>Learn more about the Plan and investment options</a:t>
            </a:r>
          </a:p>
          <a:p>
            <a:pPr lvl="1">
              <a:buFont typeface="Times" pitchFamily="-1" charset="0"/>
              <a:buChar char="•"/>
              <a:defRPr/>
            </a:pPr>
            <a:r>
              <a:rPr lang="en-US" sz="2000" dirty="0">
                <a:solidFill>
                  <a:schemeClr val="tx1"/>
                </a:solidFill>
                <a:latin typeface="Berlin Sans FB" panose="020E0602020502020306" pitchFamily="34" charset="0"/>
                <a:ea typeface="ＭＳ Ｐゴシック" pitchFamily="-1" charset="-128"/>
              </a:rPr>
              <a:t>Enroll online or request an enrollment kit</a:t>
            </a:r>
            <a:br>
              <a:rPr lang="en-US" sz="2000" dirty="0">
                <a:solidFill>
                  <a:schemeClr val="tx1"/>
                </a:solidFill>
                <a:latin typeface="Berlin Sans FB" panose="020E0602020502020306" pitchFamily="34" charset="0"/>
                <a:ea typeface="ＭＳ Ｐゴシック" pitchFamily="-1" charset="-128"/>
              </a:rPr>
            </a:br>
            <a:endParaRPr lang="en-US" sz="2000" dirty="0">
              <a:solidFill>
                <a:schemeClr val="accent1"/>
              </a:solidFill>
              <a:latin typeface="Berlin Sans FB" panose="020E0602020502020306" pitchFamily="34" charset="0"/>
              <a:ea typeface="ＭＳ Ｐゴシック" pitchFamily="-1" charset="-128"/>
              <a:cs typeface="ＭＳ Ｐゴシック" pitchFamily="-1" charset="-128"/>
            </a:endParaRPr>
          </a:p>
          <a:p>
            <a:pPr>
              <a:buFont typeface="Times" pitchFamily="-1" charset="0"/>
              <a:buChar char="•"/>
              <a:defRPr/>
            </a:pPr>
            <a:r>
              <a:rPr lang="en-US" dirty="0">
                <a:solidFill>
                  <a:schemeClr val="tx1"/>
                </a:solidFill>
                <a:latin typeface="Berlin Sans FB" panose="020E0602020502020306" pitchFamily="34" charset="0"/>
                <a:ea typeface="ＭＳ Ｐゴシック" pitchFamily="-1" charset="-128"/>
                <a:cs typeface="ＭＳ Ｐゴシック" pitchFamily="-1" charset="-128"/>
              </a:rPr>
              <a:t>Call </a:t>
            </a:r>
            <a:r>
              <a:rPr lang="en-US" dirty="0">
                <a:solidFill>
                  <a:schemeClr val="tx1"/>
                </a:solidFill>
                <a:latin typeface="Berlin Sans FB Demi" panose="020E0802020502020306" pitchFamily="34" charset="0"/>
                <a:ea typeface="ＭＳ Ｐゴシック" pitchFamily="-1" charset="-128"/>
                <a:cs typeface="ＭＳ Ｐゴシック" pitchFamily="-1" charset="-128"/>
              </a:rPr>
              <a:t>1.866.485.9415</a:t>
            </a:r>
            <a:r>
              <a:rPr lang="en-US" dirty="0">
                <a:latin typeface="Berlin Sans FB" panose="020E0602020502020306" pitchFamily="34" charset="0"/>
                <a:ea typeface="ＭＳ Ｐゴシック" pitchFamily="-1" charset="-128"/>
                <a:cs typeface="ＭＳ Ｐゴシック" pitchFamily="-1" charset="-128"/>
              </a:rPr>
              <a:t> to speak with a CollegeChoice 529 Client </a:t>
            </a:r>
            <a:br>
              <a:rPr lang="en-US" dirty="0">
                <a:latin typeface="Berlin Sans FB" panose="020E0602020502020306" pitchFamily="34" charset="0"/>
                <a:ea typeface="ＭＳ Ｐゴシック" pitchFamily="-1" charset="-128"/>
                <a:cs typeface="ＭＳ Ｐゴシック" pitchFamily="-1" charset="-128"/>
              </a:rPr>
            </a:br>
            <a:r>
              <a:rPr lang="en-US" dirty="0">
                <a:latin typeface="Berlin Sans FB" panose="020E0602020502020306" pitchFamily="34" charset="0"/>
                <a:ea typeface="ＭＳ Ｐゴシック" pitchFamily="-1" charset="-128"/>
                <a:cs typeface="ＭＳ Ｐゴシック" pitchFamily="-1" charset="-128"/>
              </a:rPr>
              <a:t>Service Representative</a:t>
            </a:r>
          </a:p>
          <a:p>
            <a:pPr lvl="1">
              <a:buFont typeface="Times" pitchFamily="-1" charset="0"/>
              <a:buChar char="•"/>
              <a:defRPr/>
            </a:pPr>
            <a:r>
              <a:rPr lang="en-US" sz="2000" dirty="0">
                <a:solidFill>
                  <a:schemeClr val="tx1"/>
                </a:solidFill>
                <a:latin typeface="Berlin Sans FB" panose="020E0602020502020306" pitchFamily="34" charset="0"/>
                <a:ea typeface="ＭＳ Ｐゴシック" pitchFamily="-1" charset="-128"/>
              </a:rPr>
              <a:t>Monday through Friday, 8 a.m. to 8 p.m. ET</a:t>
            </a:r>
            <a:br>
              <a:rPr lang="en-US" sz="2000" dirty="0">
                <a:solidFill>
                  <a:schemeClr val="tx1"/>
                </a:solidFill>
                <a:latin typeface="Berlin Sans FB" panose="020E0602020502020306" pitchFamily="34" charset="0"/>
                <a:ea typeface="ＭＳ Ｐゴシック" pitchFamily="-1" charset="-128"/>
              </a:rPr>
            </a:br>
            <a:endParaRPr lang="en-US" sz="2000" dirty="0">
              <a:solidFill>
                <a:schemeClr val="tx1"/>
              </a:solidFill>
              <a:latin typeface="Berlin Sans FB" panose="020E0602020502020306" pitchFamily="34" charset="0"/>
              <a:ea typeface="ＭＳ Ｐゴシック" pitchFamily="-1" charset="-128"/>
            </a:endParaRPr>
          </a:p>
          <a:p>
            <a:pPr>
              <a:buFont typeface="Times" pitchFamily="-1" charset="0"/>
              <a:buChar char="•"/>
              <a:defRPr/>
            </a:pPr>
            <a:r>
              <a:rPr lang="en-US" dirty="0">
                <a:solidFill>
                  <a:schemeClr val="tx1"/>
                </a:solidFill>
                <a:latin typeface="Berlin Sans FB" panose="020E0602020502020306" pitchFamily="34" charset="0"/>
                <a:ea typeface="ＭＳ Ｐゴシック" pitchFamily="-1" charset="-128"/>
              </a:rPr>
              <a:t>Learn More about CollegeChoice CD at </a:t>
            </a:r>
            <a:r>
              <a:rPr lang="en-US" b="1" dirty="0">
                <a:solidFill>
                  <a:schemeClr val="tx1"/>
                </a:solidFill>
                <a:latin typeface="Berlin Sans FB Demi" panose="020E0802020502020306" pitchFamily="34" charset="0"/>
                <a:ea typeface="ＭＳ Ｐゴシック" pitchFamily="-1" charset="-128"/>
              </a:rPr>
              <a:t>www.collegechoicecd.com </a:t>
            </a:r>
          </a:p>
          <a:p>
            <a:pPr lvl="1">
              <a:defRPr/>
            </a:pPr>
            <a:r>
              <a:rPr lang="en-US" sz="2000" dirty="0">
                <a:solidFill>
                  <a:schemeClr val="tx1"/>
                </a:solidFill>
                <a:latin typeface="Berlin Sans FB" panose="020E0602020502020306" pitchFamily="34" charset="0"/>
                <a:ea typeface="ＭＳ Ｐゴシック" pitchFamily="-1" charset="-128"/>
              </a:rPr>
              <a:t>Contact a Service Representative at: 1.888.913.2885</a:t>
            </a:r>
          </a:p>
          <a:p>
            <a:pPr lvl="1">
              <a:buFont typeface="Times" pitchFamily="-1" charset="0"/>
              <a:buChar char="•"/>
              <a:defRPr/>
            </a:pPr>
            <a:r>
              <a:rPr lang="en-US" sz="2000" dirty="0">
                <a:solidFill>
                  <a:schemeClr val="tx1"/>
                </a:solidFill>
                <a:latin typeface="Berlin Sans FB" panose="020E0602020502020306" pitchFamily="34" charset="0"/>
                <a:ea typeface="ＭＳ Ｐゴシック" pitchFamily="-1" charset="-128"/>
              </a:rPr>
              <a:t>Monday through Friday, 9 a.m. to 6 p.m. ET</a:t>
            </a:r>
          </a:p>
          <a:p>
            <a:pPr algn="ctr">
              <a:spcBef>
                <a:spcPct val="0"/>
              </a:spcBef>
              <a:buClr>
                <a:schemeClr val="tx1"/>
              </a:buClr>
              <a:buFont typeface="Times" pitchFamily="-1" charset="0"/>
              <a:buNone/>
              <a:defRPr/>
            </a:pPr>
            <a:endParaRPr lang="en-US" sz="2400" dirty="0">
              <a:solidFill>
                <a:schemeClr val="tx2"/>
              </a:solidFill>
              <a:ea typeface="ＭＳ Ｐゴシック" pitchFamily="-1" charset="-128"/>
              <a:cs typeface="ＭＳ Ｐゴシック" pitchFamily="-1" charset="-128"/>
            </a:endParaRPr>
          </a:p>
          <a:p>
            <a:pPr>
              <a:buFont typeface="Times" pitchFamily="-1" charset="0"/>
              <a:buChar char="•"/>
              <a:defRPr/>
            </a:pPr>
            <a:endParaRPr lang="en-US" dirty="0">
              <a:ea typeface="ＭＳ Ｐゴシック" pitchFamily="-1" charset="-128"/>
              <a:cs typeface="ＭＳ Ｐゴシック" pitchFamily="-1"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04800" y="2895600"/>
            <a:ext cx="8534400" cy="457200"/>
          </a:xfrm>
        </p:spPr>
        <p:txBody>
          <a:bodyPr/>
          <a:lstStyle/>
          <a:p>
            <a:pPr algn="ctr"/>
            <a:r>
              <a:rPr lang="en-US" altLang="en-US" sz="3200" dirty="0">
                <a:latin typeface="Berlin Sans FB" panose="020E0602020502020306" pitchFamily="34" charset="0"/>
                <a:ea typeface="ＭＳ Ｐゴシック" panose="020B0600070205080204" pitchFamily="34" charset="-128"/>
              </a:rPr>
              <a:t>Questions and Answers</a:t>
            </a:r>
            <a:endParaRPr lang="en-US" altLang="en-US" dirty="0">
              <a:latin typeface="Berlin Sans FB" panose="020E0602020502020306" pitchFamily="34" charset="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Grp="1" noChangeArrowheads="1"/>
          </p:cNvSpPr>
          <p:nvPr>
            <p:ph type="title"/>
          </p:nvPr>
        </p:nvSpPr>
        <p:spPr/>
        <p:txBody>
          <a:bodyPr/>
          <a:lstStyle/>
          <a:p>
            <a:r>
              <a:rPr lang="en-US" altLang="en-US" dirty="0">
                <a:latin typeface="Berlin Sans FB" panose="020E0602020502020306" pitchFamily="34" charset="0"/>
                <a:ea typeface="ＭＳ Ｐゴシック" panose="020B0600070205080204" pitchFamily="34" charset="-128"/>
              </a:rPr>
              <a:t>Important legal information</a:t>
            </a:r>
          </a:p>
        </p:txBody>
      </p:sp>
      <p:sp>
        <p:nvSpPr>
          <p:cNvPr id="32771" name="Rectangle 5"/>
          <p:cNvSpPr txBox="1">
            <a:spLocks noChangeArrowheads="1"/>
          </p:cNvSpPr>
          <p:nvPr/>
        </p:nvSpPr>
        <p:spPr bwMode="auto">
          <a:xfrm>
            <a:off x="685800" y="1219200"/>
            <a:ext cx="7391400" cy="4953000"/>
          </a:xfrm>
          <a:prstGeom prst="rect">
            <a:avLst/>
          </a:prstGeom>
          <a:noFill/>
          <a:ln>
            <a:noFill/>
          </a:ln>
          <a:extLst/>
        </p:spPr>
        <p:txBody>
          <a:bodyPr/>
          <a:lstStyle>
            <a:lvl1pPr marL="174625" indent="-174625">
              <a:spcBef>
                <a:spcPct val="20000"/>
              </a:spcBef>
              <a:buClr>
                <a:schemeClr val="accent2"/>
              </a:buClr>
              <a:buFont typeface="Times" pitchFamily="-1" charset="0"/>
              <a:buChar char="•"/>
              <a:defRPr sz="2000">
                <a:solidFill>
                  <a:srgbClr val="525759"/>
                </a:solidFill>
                <a:latin typeface="Helvetica" pitchFamily="-1" charset="0"/>
                <a:ea typeface="ＭＳ Ｐゴシック" pitchFamily="34" charset="-128"/>
                <a:cs typeface="ＭＳ Ｐゴシック" pitchFamily="34" charset="-128"/>
              </a:defRPr>
            </a:lvl1pPr>
            <a:lvl2pPr marL="742950" indent="-285750">
              <a:spcBef>
                <a:spcPct val="20000"/>
              </a:spcBef>
              <a:buClr>
                <a:schemeClr val="accent2"/>
              </a:buClr>
              <a:buFont typeface="Times" pitchFamily="-1" charset="0"/>
              <a:buChar char="•"/>
              <a:defRPr sz="2800">
                <a:solidFill>
                  <a:srgbClr val="525759"/>
                </a:solidFill>
                <a:latin typeface="Helvetica" pitchFamily="-1" charset="0"/>
                <a:ea typeface="ＭＳ Ｐゴシック" pitchFamily="34" charset="-128"/>
              </a:defRPr>
            </a:lvl2pPr>
            <a:lvl3pPr marL="854075" indent="-160338">
              <a:spcBef>
                <a:spcPct val="20000"/>
              </a:spcBef>
              <a:buClr>
                <a:schemeClr val="accent2"/>
              </a:buClr>
              <a:buFont typeface="Times" pitchFamily="-1" charset="0"/>
              <a:buChar char="•"/>
              <a:defRPr sz="1600">
                <a:solidFill>
                  <a:srgbClr val="525759"/>
                </a:solidFill>
                <a:latin typeface="Helvetica" pitchFamily="-1" charset="0"/>
                <a:ea typeface="ＭＳ Ｐゴシック" pitchFamily="34" charset="-128"/>
                <a:cs typeface="Geneva" pitchFamily="-1" charset="0"/>
              </a:defRPr>
            </a:lvl3pPr>
            <a:lvl4pPr marL="1600200" indent="-228600">
              <a:spcBef>
                <a:spcPct val="20000"/>
              </a:spcBef>
              <a:buClr>
                <a:schemeClr val="accent2"/>
              </a:buClr>
              <a:buFont typeface="Times" pitchFamily="-1" charset="0"/>
              <a:buChar char="•"/>
              <a:defRPr sz="1600">
                <a:solidFill>
                  <a:srgbClr val="525759"/>
                </a:solidFill>
                <a:latin typeface="Helvetica" pitchFamily="-1" charset="0"/>
                <a:ea typeface="ＭＳ Ｐゴシック" pitchFamily="34" charset="-128"/>
              </a:defRPr>
            </a:lvl4pPr>
            <a:lvl5pPr marL="2057400" indent="-228600">
              <a:spcBef>
                <a:spcPct val="20000"/>
              </a:spcBef>
              <a:buClr>
                <a:schemeClr val="accent2"/>
              </a:buClr>
              <a:buFont typeface="Times" pitchFamily="-1" charset="0"/>
              <a:buChar char="•"/>
              <a:defRPr sz="1600">
                <a:solidFill>
                  <a:srgbClr val="525759"/>
                </a:solidFill>
                <a:latin typeface="Helvetica" pitchFamily="-1" charset="0"/>
                <a:ea typeface="ＭＳ Ｐゴシック" pitchFamily="34" charset="-128"/>
                <a:cs typeface="ＭＳ Ｐゴシック" pitchFamily="34" charset="-128"/>
              </a:defRPr>
            </a:lvl5pPr>
            <a:lvl6pPr marL="2514600" indent="-228600" eaLnBrk="0" fontAlgn="base" hangingPunct="0">
              <a:spcBef>
                <a:spcPct val="20000"/>
              </a:spcBef>
              <a:spcAft>
                <a:spcPct val="0"/>
              </a:spcAft>
              <a:buClr>
                <a:schemeClr val="accent2"/>
              </a:buClr>
              <a:buFont typeface="Times" pitchFamily="-1" charset="0"/>
              <a:buChar char="•"/>
              <a:defRPr sz="1600">
                <a:solidFill>
                  <a:srgbClr val="525759"/>
                </a:solidFill>
                <a:latin typeface="Helvetica" pitchFamily="-1" charset="0"/>
                <a:ea typeface="ＭＳ Ｐゴシック" pitchFamily="34" charset="-128"/>
                <a:cs typeface="ＭＳ Ｐゴシック" pitchFamily="34" charset="-128"/>
              </a:defRPr>
            </a:lvl6pPr>
            <a:lvl7pPr marL="2971800" indent="-228600" eaLnBrk="0" fontAlgn="base" hangingPunct="0">
              <a:spcBef>
                <a:spcPct val="20000"/>
              </a:spcBef>
              <a:spcAft>
                <a:spcPct val="0"/>
              </a:spcAft>
              <a:buClr>
                <a:schemeClr val="accent2"/>
              </a:buClr>
              <a:buFont typeface="Times" pitchFamily="-1" charset="0"/>
              <a:buChar char="•"/>
              <a:defRPr sz="1600">
                <a:solidFill>
                  <a:srgbClr val="525759"/>
                </a:solidFill>
                <a:latin typeface="Helvetica" pitchFamily="-1" charset="0"/>
                <a:ea typeface="ＭＳ Ｐゴシック" pitchFamily="34" charset="-128"/>
                <a:cs typeface="ＭＳ Ｐゴシック" pitchFamily="34" charset="-128"/>
              </a:defRPr>
            </a:lvl7pPr>
            <a:lvl8pPr marL="3429000" indent="-228600" eaLnBrk="0" fontAlgn="base" hangingPunct="0">
              <a:spcBef>
                <a:spcPct val="20000"/>
              </a:spcBef>
              <a:spcAft>
                <a:spcPct val="0"/>
              </a:spcAft>
              <a:buClr>
                <a:schemeClr val="accent2"/>
              </a:buClr>
              <a:buFont typeface="Times" pitchFamily="-1" charset="0"/>
              <a:buChar char="•"/>
              <a:defRPr sz="1600">
                <a:solidFill>
                  <a:srgbClr val="525759"/>
                </a:solidFill>
                <a:latin typeface="Helvetica" pitchFamily="-1" charset="0"/>
                <a:ea typeface="ＭＳ Ｐゴシック" pitchFamily="34" charset="-128"/>
                <a:cs typeface="ＭＳ Ｐゴシック" pitchFamily="34" charset="-128"/>
              </a:defRPr>
            </a:lvl8pPr>
            <a:lvl9pPr marL="3886200" indent="-228600" eaLnBrk="0" fontAlgn="base" hangingPunct="0">
              <a:spcBef>
                <a:spcPct val="20000"/>
              </a:spcBef>
              <a:spcAft>
                <a:spcPct val="0"/>
              </a:spcAft>
              <a:buClr>
                <a:schemeClr val="accent2"/>
              </a:buClr>
              <a:buFont typeface="Times" pitchFamily="-1" charset="0"/>
              <a:buChar char="•"/>
              <a:defRPr sz="1600">
                <a:solidFill>
                  <a:srgbClr val="525759"/>
                </a:solidFill>
                <a:latin typeface="Helvetica" pitchFamily="-1" charset="0"/>
                <a:ea typeface="ＭＳ Ｐゴシック" pitchFamily="34" charset="-128"/>
                <a:cs typeface="ＭＳ Ｐゴシック" pitchFamily="34" charset="-128"/>
              </a:defRPr>
            </a:lvl9pPr>
          </a:lstStyle>
          <a:p>
            <a:pPr marL="0" indent="0">
              <a:buFont typeface="Times" pitchFamily="-1" charset="0"/>
              <a:buNone/>
              <a:defRPr/>
            </a:pPr>
            <a:r>
              <a:rPr lang="en-US" altLang="en-US" sz="1200" i="1" dirty="0">
                <a:latin typeface="Berlin Sans FB" panose="020E0602020502020306" pitchFamily="34" charset="0"/>
              </a:rPr>
              <a:t>For more information about the </a:t>
            </a:r>
            <a:r>
              <a:rPr lang="en-US" altLang="en-US" sz="1200" i="1" dirty="0" err="1">
                <a:latin typeface="Berlin Sans FB" panose="020E0602020502020306" pitchFamily="34" charset="0"/>
              </a:rPr>
              <a:t>CollegeChoice</a:t>
            </a:r>
            <a:r>
              <a:rPr lang="en-US" altLang="en-US" sz="1200" i="1" dirty="0">
                <a:latin typeface="Berlin Sans FB" panose="020E0602020502020306" pitchFamily="34" charset="0"/>
              </a:rPr>
              <a:t> 529 Direct Savings Plan (“</a:t>
            </a:r>
            <a:r>
              <a:rPr lang="en-US" altLang="en-US" sz="1200" i="1" dirty="0" err="1">
                <a:latin typeface="Berlin Sans FB" panose="020E0602020502020306" pitchFamily="34" charset="0"/>
              </a:rPr>
              <a:t>CollegeChoice</a:t>
            </a:r>
            <a:r>
              <a:rPr lang="en-US" altLang="en-US" sz="1200" i="1" dirty="0">
                <a:latin typeface="Berlin Sans FB" panose="020E0602020502020306" pitchFamily="34" charset="0"/>
              </a:rPr>
              <a:t> 529”), call 1.866.485.9415 or visit www.collegechoicedirect.com to obtain a Disclosure Statement, which includes investment objectives, risks, charges, expenses, and other important information; read and consider it carefully before investing. </a:t>
            </a:r>
          </a:p>
          <a:p>
            <a:pPr marL="0" indent="0">
              <a:buNone/>
              <a:defRPr/>
            </a:pPr>
            <a:endParaRPr lang="en-US" altLang="en-US" sz="1200" i="1" dirty="0">
              <a:latin typeface="Berlin Sans FB" panose="020E0602020502020306" pitchFamily="34" charset="0"/>
            </a:endParaRPr>
          </a:p>
          <a:p>
            <a:pPr marL="0" indent="0">
              <a:buFont typeface="Times" pitchFamily="-1" charset="0"/>
              <a:buNone/>
              <a:defRPr/>
            </a:pPr>
            <a:r>
              <a:rPr lang="en-US" altLang="en-US" sz="1200" i="1" dirty="0">
                <a:latin typeface="Berlin Sans FB" panose="020E0602020502020306" pitchFamily="34" charset="0"/>
              </a:rPr>
              <a:t>B</a:t>
            </a:r>
            <a:r>
              <a:rPr lang="en-US" altLang="en-US" sz="1200" i="1" dirty="0" smtClean="0">
                <a:latin typeface="Berlin Sans FB" panose="020E0602020502020306" pitchFamily="34" charset="0"/>
              </a:rPr>
              <a:t>efore </a:t>
            </a:r>
            <a:r>
              <a:rPr lang="en-US" altLang="en-US" sz="1200" i="1" dirty="0">
                <a:latin typeface="Berlin Sans FB" panose="020E0602020502020306" pitchFamily="34" charset="0"/>
              </a:rPr>
              <a:t>you invest, consider whether your or the beneficiary’s home state offers any state tax or other state benefits such as financial aid, scholarship funds, and protection from creditors that are only available for investments in that state’s qualified tuition program. </a:t>
            </a:r>
            <a:endParaRPr lang="en-US" altLang="en-US" sz="1200" i="1" dirty="0" smtClean="0">
              <a:latin typeface="Berlin Sans FB" panose="020E0602020502020306" pitchFamily="34" charset="0"/>
            </a:endParaRPr>
          </a:p>
          <a:p>
            <a:pPr marL="0" indent="0">
              <a:buFont typeface="Times" pitchFamily="-1" charset="0"/>
              <a:buNone/>
              <a:defRPr/>
            </a:pPr>
            <a:endParaRPr lang="en-US" altLang="en-US" sz="1200" dirty="0">
              <a:latin typeface="Berlin Sans FB" panose="020E0602020502020306" pitchFamily="34" charset="0"/>
            </a:endParaRPr>
          </a:p>
          <a:p>
            <a:pPr marL="0" indent="0">
              <a:buFont typeface="Times" pitchFamily="-1" charset="0"/>
              <a:buNone/>
              <a:defRPr/>
            </a:pPr>
            <a:r>
              <a:rPr lang="en-US" altLang="en-US" sz="1200" dirty="0" err="1">
                <a:latin typeface="Berlin Sans FB" panose="020E0602020502020306" pitchFamily="34" charset="0"/>
              </a:rPr>
              <a:t>CollegeChoice</a:t>
            </a:r>
            <a:r>
              <a:rPr lang="en-US" altLang="en-US" sz="1200" dirty="0">
                <a:latin typeface="Berlin Sans FB" panose="020E0602020502020306" pitchFamily="34" charset="0"/>
              </a:rPr>
              <a:t> 529 is administered by the Indiana Education Savings Authority (Authority). ABD , the Program Manager, and its affiliates, have overall responsibility for the day-to-day operations, including investment advisory, recordkeeping and administrative services, and marketing. CollegeChoice 529’s Portfolios invest in: (</a:t>
            </a:r>
            <a:r>
              <a:rPr lang="en-US" altLang="en-US" sz="1200" dirty="0" err="1">
                <a:latin typeface="Berlin Sans FB" panose="020E0602020502020306" pitchFamily="34" charset="0"/>
              </a:rPr>
              <a:t>i</a:t>
            </a:r>
            <a:r>
              <a:rPr lang="en-US" altLang="en-US" sz="1200" dirty="0">
                <a:latin typeface="Berlin Sans FB" panose="020E0602020502020306" pitchFamily="34" charset="0"/>
              </a:rPr>
              <a:t>) mutual funds; (ii) a stable value account held in trust by the Authority at Vanguard; and/or (iii) an FDIC-insured omnibus savings account held in trust by the Authority at </a:t>
            </a:r>
            <a:r>
              <a:rPr lang="en-US" altLang="en-US" sz="1200" dirty="0" err="1" smtClean="0">
                <a:latin typeface="Berlin Sans FB" panose="020E0602020502020306" pitchFamily="34" charset="0"/>
              </a:rPr>
              <a:t>NexBank</a:t>
            </a:r>
            <a:r>
              <a:rPr lang="en-US" altLang="en-US" sz="1200" dirty="0" smtClean="0">
                <a:latin typeface="Berlin Sans FB" panose="020E0602020502020306" pitchFamily="34" charset="0"/>
              </a:rPr>
              <a:t>. </a:t>
            </a:r>
          </a:p>
          <a:p>
            <a:pPr marL="0" indent="0">
              <a:buFont typeface="Times" pitchFamily="-1" charset="0"/>
              <a:buNone/>
              <a:defRPr/>
            </a:pPr>
            <a:endParaRPr lang="en-US" altLang="en-US" sz="1200" dirty="0">
              <a:latin typeface="Berlin Sans FB" panose="020E0602020502020306" pitchFamily="34" charset="0"/>
            </a:endParaRPr>
          </a:p>
          <a:p>
            <a:pPr marL="0" indent="0">
              <a:buFont typeface="Times" pitchFamily="-1" charset="0"/>
              <a:buNone/>
              <a:defRPr/>
            </a:pPr>
            <a:r>
              <a:rPr lang="en-US" altLang="en-US" sz="1200" dirty="0">
                <a:latin typeface="Berlin Sans FB" panose="020E0602020502020306" pitchFamily="34" charset="0"/>
              </a:rPr>
              <a:t>Investment returns will vary depending upon the performance of the Portfolios you choose. Except to the extent of FDIC insurance available for the Savings Portfolio, depending on market conditions, you could lose all or a portion of your money by investing in </a:t>
            </a:r>
            <a:r>
              <a:rPr lang="en-US" altLang="en-US" sz="1200" dirty="0" err="1">
                <a:latin typeface="Berlin Sans FB" panose="020E0602020502020306" pitchFamily="34" charset="0"/>
              </a:rPr>
              <a:t>CollegeChoice</a:t>
            </a:r>
            <a:r>
              <a:rPr lang="en-US" altLang="en-US" sz="1200" dirty="0">
                <a:latin typeface="Berlin Sans FB" panose="020E0602020502020306" pitchFamily="34" charset="0"/>
              </a:rPr>
              <a:t> 529. Account Owners assume all investment risks as well as responsibility for any federal and state tax consequences.</a:t>
            </a:r>
          </a:p>
          <a:p>
            <a:pPr marL="0" indent="0">
              <a:buNone/>
              <a:defRPr/>
            </a:pPr>
            <a:endParaRPr lang="en-US" altLang="en-US" sz="1000" b="1" dirty="0" smtClean="0"/>
          </a:p>
          <a:p>
            <a:pPr marL="0" indent="0">
              <a:buNone/>
              <a:defRPr/>
            </a:pPr>
            <a:r>
              <a:rPr lang="en-US" altLang="en-US" sz="1000" b="1" dirty="0" smtClean="0"/>
              <a:t>Not FDIC-Insured (except for the Savings Portfolio). No Bank, State or Federal Guarantee. May Lose Value.</a:t>
            </a:r>
          </a:p>
          <a:p>
            <a:pPr marL="0" indent="0">
              <a:buNone/>
              <a:defRPr/>
            </a:pPr>
            <a:endParaRPr lang="en-US" altLang="en-US" sz="1000" b="1" dirty="0"/>
          </a:p>
          <a:p>
            <a:pPr marL="0" indent="0">
              <a:buNone/>
              <a:defRPr/>
            </a:pPr>
            <a:r>
              <a:rPr lang="en-US" altLang="en-US" sz="1000" b="1" dirty="0" smtClean="0"/>
              <a:t>© 2018 Indiana Education Savings Authority and Ascensus Broker Dealer Services, LLC</a:t>
            </a:r>
            <a:endParaRPr lang="en-US" altLang="en-US" sz="1000" b="1" dirty="0"/>
          </a:p>
          <a:p>
            <a:pPr>
              <a:defRPr/>
            </a:pPr>
            <a:endParaRPr lang="en-US" altLang="en-US" sz="1000" b="1" dirty="0"/>
          </a:p>
          <a:p>
            <a:pPr>
              <a:defRPr/>
            </a:pPr>
            <a:endParaRPr lang="en-US" altLang="en-US" sz="1000" b="1" dirty="0"/>
          </a:p>
          <a:p>
            <a:pPr>
              <a:defRPr/>
            </a:pPr>
            <a:endParaRPr lang="en-US" altLang="en-US" sz="1000" dirty="0"/>
          </a:p>
          <a:p>
            <a:pPr>
              <a:defRPr/>
            </a:pPr>
            <a:endParaRPr lang="en-US" altLang="en-US" sz="1000" b="1" dirty="0"/>
          </a:p>
          <a:p>
            <a:pPr>
              <a:defRPr/>
            </a:pPr>
            <a:endParaRPr lang="en-US" altLang="en-US" sz="1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a:latin typeface="Berlin Sans FB" panose="020E0602020502020306" pitchFamily="34" charset="0"/>
                <a:ea typeface="ＭＳ Ｐゴシック" panose="020B0600070205080204" pitchFamily="34" charset="-128"/>
              </a:rPr>
              <a:t>Saving now can help ease post-college debt</a:t>
            </a:r>
          </a:p>
        </p:txBody>
      </p:sp>
      <p:sp>
        <p:nvSpPr>
          <p:cNvPr id="8195" name="Rectangle 17"/>
          <p:cNvSpPr>
            <a:spLocks noChangeArrowheads="1"/>
          </p:cNvSpPr>
          <p:nvPr/>
        </p:nvSpPr>
        <p:spPr bwMode="auto">
          <a:xfrm>
            <a:off x="1336675" y="1835150"/>
            <a:ext cx="6581775"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panose="02020603050405020304" pitchFamily="18" charset="0"/>
                <a:ea typeface="ＭＳ Ｐゴシック" panose="020B0600070205080204" pitchFamily="34" charset="-128"/>
              </a:defRPr>
            </a:lvl1pPr>
            <a:lvl2pPr marL="742950" indent="-285750">
              <a:defRPr sz="2000">
                <a:solidFill>
                  <a:schemeClr val="tx1"/>
                </a:solidFill>
                <a:latin typeface="Times" panose="02020603050405020304" pitchFamily="18" charset="0"/>
                <a:ea typeface="ＭＳ Ｐゴシック" panose="020B0600070205080204" pitchFamily="34" charset="-128"/>
              </a:defRPr>
            </a:lvl2pPr>
            <a:lvl3pPr marL="1143000" indent="-228600">
              <a:defRPr sz="2000">
                <a:solidFill>
                  <a:schemeClr val="tx1"/>
                </a:solidFill>
                <a:latin typeface="Times" panose="02020603050405020304" pitchFamily="18" charset="0"/>
                <a:ea typeface="ＭＳ Ｐゴシック" panose="020B0600070205080204" pitchFamily="34" charset="-128"/>
              </a:defRPr>
            </a:lvl3pPr>
            <a:lvl4pPr marL="1600200" indent="-228600">
              <a:defRPr sz="2000">
                <a:solidFill>
                  <a:schemeClr val="tx1"/>
                </a:solidFill>
                <a:latin typeface="Times" panose="02020603050405020304" pitchFamily="18" charset="0"/>
                <a:ea typeface="ＭＳ Ｐゴシック" panose="020B0600070205080204" pitchFamily="34" charset="-128"/>
              </a:defRPr>
            </a:lvl4pPr>
            <a:lvl5pPr marL="2057400" indent="-228600">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8196" name="Line 28"/>
          <p:cNvSpPr>
            <a:spLocks noChangeShapeType="1"/>
          </p:cNvSpPr>
          <p:nvPr/>
        </p:nvSpPr>
        <p:spPr bwMode="auto">
          <a:xfrm>
            <a:off x="1289050" y="4708525"/>
            <a:ext cx="47625" cy="15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7" name="Line 29"/>
          <p:cNvSpPr>
            <a:spLocks noChangeShapeType="1"/>
          </p:cNvSpPr>
          <p:nvPr/>
        </p:nvSpPr>
        <p:spPr bwMode="auto">
          <a:xfrm>
            <a:off x="1289050" y="4346575"/>
            <a:ext cx="47625" cy="15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8" name="Line 30"/>
          <p:cNvSpPr>
            <a:spLocks noChangeShapeType="1"/>
          </p:cNvSpPr>
          <p:nvPr/>
        </p:nvSpPr>
        <p:spPr bwMode="auto">
          <a:xfrm>
            <a:off x="1289050" y="3994150"/>
            <a:ext cx="47625" cy="15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9" name="Line 31"/>
          <p:cNvSpPr>
            <a:spLocks noChangeShapeType="1"/>
          </p:cNvSpPr>
          <p:nvPr/>
        </p:nvSpPr>
        <p:spPr bwMode="auto">
          <a:xfrm>
            <a:off x="1289050" y="3633788"/>
            <a:ext cx="47625" cy="158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0" name="Line 32"/>
          <p:cNvSpPr>
            <a:spLocks noChangeShapeType="1"/>
          </p:cNvSpPr>
          <p:nvPr/>
        </p:nvSpPr>
        <p:spPr bwMode="auto">
          <a:xfrm>
            <a:off x="1289050" y="3271838"/>
            <a:ext cx="47625" cy="158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1" name="Line 33"/>
          <p:cNvSpPr>
            <a:spLocks noChangeShapeType="1"/>
          </p:cNvSpPr>
          <p:nvPr/>
        </p:nvSpPr>
        <p:spPr bwMode="auto">
          <a:xfrm>
            <a:off x="1289050" y="2909888"/>
            <a:ext cx="47625" cy="158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2" name="Line 34"/>
          <p:cNvSpPr>
            <a:spLocks noChangeShapeType="1"/>
          </p:cNvSpPr>
          <p:nvPr/>
        </p:nvSpPr>
        <p:spPr bwMode="auto">
          <a:xfrm>
            <a:off x="1289050" y="2559050"/>
            <a:ext cx="47625" cy="15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3" name="Line 35"/>
          <p:cNvSpPr>
            <a:spLocks noChangeShapeType="1"/>
          </p:cNvSpPr>
          <p:nvPr/>
        </p:nvSpPr>
        <p:spPr bwMode="auto">
          <a:xfrm>
            <a:off x="1289050" y="2197100"/>
            <a:ext cx="47625" cy="15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4" name="Line 36"/>
          <p:cNvSpPr>
            <a:spLocks noChangeShapeType="1"/>
          </p:cNvSpPr>
          <p:nvPr/>
        </p:nvSpPr>
        <p:spPr bwMode="auto">
          <a:xfrm>
            <a:off x="1289050" y="1835150"/>
            <a:ext cx="47625" cy="15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5" name="Text Box 56"/>
          <p:cNvSpPr txBox="1">
            <a:spLocks noChangeArrowheads="1"/>
          </p:cNvSpPr>
          <p:nvPr/>
        </p:nvSpPr>
        <p:spPr bwMode="auto">
          <a:xfrm>
            <a:off x="936625" y="5867400"/>
            <a:ext cx="7673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panose="02020603050405020304" pitchFamily="18" charset="0"/>
                <a:ea typeface="ＭＳ Ｐゴシック" panose="020B0600070205080204" pitchFamily="34" charset="-128"/>
              </a:defRPr>
            </a:lvl1pPr>
            <a:lvl2pPr marL="742950" indent="-285750">
              <a:defRPr sz="2000">
                <a:solidFill>
                  <a:schemeClr val="tx1"/>
                </a:solidFill>
                <a:latin typeface="Times" panose="02020603050405020304" pitchFamily="18" charset="0"/>
                <a:ea typeface="ＭＳ Ｐゴシック" panose="020B0600070205080204" pitchFamily="34" charset="-128"/>
              </a:defRPr>
            </a:lvl2pPr>
            <a:lvl3pPr marL="1143000" indent="-228600">
              <a:defRPr sz="2000">
                <a:solidFill>
                  <a:schemeClr val="tx1"/>
                </a:solidFill>
                <a:latin typeface="Times" panose="02020603050405020304" pitchFamily="18" charset="0"/>
                <a:ea typeface="ＭＳ Ｐゴシック" panose="020B0600070205080204" pitchFamily="34" charset="-128"/>
              </a:defRPr>
            </a:lvl3pPr>
            <a:lvl4pPr marL="1600200" indent="-228600">
              <a:defRPr sz="2000">
                <a:solidFill>
                  <a:schemeClr val="tx1"/>
                </a:solidFill>
                <a:latin typeface="Times" panose="02020603050405020304" pitchFamily="18" charset="0"/>
                <a:ea typeface="ＭＳ Ｐゴシック" panose="020B0600070205080204" pitchFamily="34" charset="-128"/>
              </a:defRPr>
            </a:lvl4pPr>
            <a:lvl5pPr marL="2057400" indent="-228600">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9pPr>
          </a:lstStyle>
          <a:p>
            <a:pPr>
              <a:spcBef>
                <a:spcPct val="50000"/>
              </a:spcBef>
            </a:pPr>
            <a:r>
              <a:rPr lang="en-US" altLang="en-US" sz="1200" dirty="0">
                <a:latin typeface="Berlin Sans FB" panose="020E0602020502020306" pitchFamily="34" charset="0"/>
              </a:rPr>
              <a:t>* A plan of regular investment cannot assure a profit or protect against a loss in a declining market.</a:t>
            </a:r>
          </a:p>
        </p:txBody>
      </p:sp>
      <p:sp>
        <p:nvSpPr>
          <p:cNvPr id="8206" name="Rectangle 3"/>
          <p:cNvSpPr txBox="1">
            <a:spLocks noChangeArrowheads="1"/>
          </p:cNvSpPr>
          <p:nvPr/>
        </p:nvSpPr>
        <p:spPr bwMode="auto">
          <a:xfrm>
            <a:off x="533400" y="1219200"/>
            <a:ext cx="2743200" cy="306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marL="174625" indent="-174625">
              <a:defRPr sz="2000">
                <a:solidFill>
                  <a:schemeClr val="tx1"/>
                </a:solidFill>
                <a:latin typeface="Times" panose="02020603050405020304" pitchFamily="18" charset="0"/>
                <a:ea typeface="ＭＳ Ｐゴシック" panose="020B0600070205080204" pitchFamily="34" charset="-128"/>
              </a:defRPr>
            </a:lvl1pPr>
            <a:lvl2pPr marL="569913" indent="-161925">
              <a:defRPr sz="2000">
                <a:solidFill>
                  <a:schemeClr val="tx1"/>
                </a:solidFill>
                <a:latin typeface="Times" panose="02020603050405020304" pitchFamily="18" charset="0"/>
                <a:ea typeface="ＭＳ Ｐゴシック" panose="020B0600070205080204" pitchFamily="34" charset="-128"/>
              </a:defRPr>
            </a:lvl2pPr>
            <a:lvl3pPr marL="1143000" indent="-228600">
              <a:defRPr sz="2000">
                <a:solidFill>
                  <a:schemeClr val="tx1"/>
                </a:solidFill>
                <a:latin typeface="Times" panose="02020603050405020304" pitchFamily="18" charset="0"/>
                <a:ea typeface="ＭＳ Ｐゴシック" panose="020B0600070205080204" pitchFamily="34" charset="-128"/>
              </a:defRPr>
            </a:lvl3pPr>
            <a:lvl4pPr marL="1600200" indent="-228600">
              <a:defRPr sz="2000">
                <a:solidFill>
                  <a:schemeClr val="tx1"/>
                </a:solidFill>
                <a:latin typeface="Times" panose="02020603050405020304" pitchFamily="18" charset="0"/>
                <a:ea typeface="ＭＳ Ｐゴシック" panose="020B0600070205080204" pitchFamily="34" charset="-128"/>
              </a:defRPr>
            </a:lvl4pPr>
            <a:lvl5pPr marL="2057400" indent="-228600">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9pPr>
          </a:lstStyle>
          <a:p>
            <a:pPr>
              <a:spcBef>
                <a:spcPct val="20000"/>
              </a:spcBef>
              <a:buClr>
                <a:schemeClr val="accent2"/>
              </a:buClr>
              <a:buFont typeface="Times" panose="02020603050405020304" pitchFamily="18" charset="0"/>
              <a:buChar char="•"/>
            </a:pPr>
            <a:r>
              <a:rPr lang="en-US" altLang="en-US" sz="1800" u="sng" dirty="0">
                <a:latin typeface="Berlin Sans FB" panose="020E0602020502020306" pitchFamily="34" charset="0"/>
              </a:rPr>
              <a:t>Scenario 1</a:t>
            </a:r>
            <a:r>
              <a:rPr lang="en-US" altLang="en-US" sz="1800" dirty="0">
                <a:latin typeface="Berlin Sans FB" panose="020E0602020502020306" pitchFamily="34" charset="0"/>
              </a:rPr>
              <a:t>: Emma’s parents start investing $100/month into a 529 plan account right after her </a:t>
            </a:r>
            <a:r>
              <a:rPr lang="en-US" altLang="en-US" sz="1800" dirty="0" smtClean="0">
                <a:latin typeface="Berlin Sans FB" panose="020E0602020502020306" pitchFamily="34" charset="0"/>
              </a:rPr>
              <a:t>birth</a:t>
            </a:r>
          </a:p>
          <a:p>
            <a:pPr>
              <a:spcBef>
                <a:spcPct val="20000"/>
              </a:spcBef>
              <a:buClr>
                <a:schemeClr val="accent2"/>
              </a:buClr>
              <a:buFont typeface="Times" panose="02020603050405020304" pitchFamily="18" charset="0"/>
              <a:buChar char="•"/>
            </a:pPr>
            <a:r>
              <a:rPr lang="en-US" altLang="en-US" sz="1800" dirty="0" smtClean="0">
                <a:latin typeface="Berlin Sans FB" panose="020E0602020502020306" pitchFamily="34" charset="0"/>
              </a:rPr>
              <a:t>In </a:t>
            </a:r>
            <a:r>
              <a:rPr lang="en-US" altLang="en-US" sz="1800" dirty="0">
                <a:latin typeface="Berlin Sans FB" panose="020E0602020502020306" pitchFamily="34" charset="0"/>
              </a:rPr>
              <a:t>18 years (assuming 5% annual rate of return) they could potentially save more than $35,000*</a:t>
            </a:r>
          </a:p>
          <a:p>
            <a:pPr>
              <a:spcBef>
                <a:spcPct val="20000"/>
              </a:spcBef>
              <a:buClr>
                <a:schemeClr val="accent2"/>
              </a:buClr>
              <a:buFont typeface="Times" panose="02020603050405020304" pitchFamily="18" charset="0"/>
              <a:buNone/>
            </a:pPr>
            <a:endParaRPr lang="en-US" altLang="en-US" dirty="0">
              <a:latin typeface="Helvetica" panose="020B0604020202020204" pitchFamily="34" charset="0"/>
            </a:endParaRPr>
          </a:p>
        </p:txBody>
      </p:sp>
      <p:pic>
        <p:nvPicPr>
          <p:cNvPr id="8207"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822789" y="1066800"/>
            <a:ext cx="5298673" cy="317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E37738EF-D6CE-4AE0-9C19-F9B7B03D5D0D}"/>
              </a:ext>
            </a:extLst>
          </p:cNvPr>
          <p:cNvSpPr txBox="1"/>
          <p:nvPr/>
        </p:nvSpPr>
        <p:spPr>
          <a:xfrm>
            <a:off x="533400" y="4406741"/>
            <a:ext cx="8077200" cy="1286506"/>
          </a:xfrm>
          <a:prstGeom prst="rect">
            <a:avLst/>
          </a:prstGeom>
          <a:noFill/>
        </p:spPr>
        <p:txBody>
          <a:bodyPr wrap="square" rtlCol="0">
            <a:spAutoFit/>
          </a:bodyPr>
          <a:lstStyle/>
          <a:p>
            <a:pPr>
              <a:spcBef>
                <a:spcPct val="20000"/>
              </a:spcBef>
              <a:buClr>
                <a:schemeClr val="accent2"/>
              </a:buClr>
              <a:buFont typeface="Times" panose="02020603050405020304" pitchFamily="18" charset="0"/>
              <a:buChar char="•"/>
            </a:pPr>
            <a:r>
              <a:rPr lang="en-US" altLang="en-US" sz="1800" dirty="0">
                <a:latin typeface="Berlin Sans FB" panose="020E0602020502020306" pitchFamily="34" charset="0"/>
              </a:rPr>
              <a:t>  </a:t>
            </a:r>
            <a:r>
              <a:rPr lang="en-US" altLang="en-US" sz="1800" u="sng" dirty="0">
                <a:latin typeface="Berlin Sans FB" panose="020E0602020502020306" pitchFamily="34" charset="0"/>
              </a:rPr>
              <a:t>Scenario 2</a:t>
            </a:r>
            <a:r>
              <a:rPr lang="en-US" altLang="en-US" sz="1800" dirty="0">
                <a:latin typeface="Berlin Sans FB" panose="020E0602020502020306" pitchFamily="34" charset="0"/>
              </a:rPr>
              <a:t>: Emma (or her parents) borrow $35,000 to pay for college </a:t>
            </a:r>
          </a:p>
          <a:p>
            <a:pPr lvl="1">
              <a:spcBef>
                <a:spcPct val="20000"/>
              </a:spcBef>
              <a:buClr>
                <a:schemeClr val="accent2"/>
              </a:buClr>
              <a:buFont typeface="Times" panose="02020603050405020304" pitchFamily="18" charset="0"/>
              <a:buChar char="•"/>
            </a:pPr>
            <a:r>
              <a:rPr lang="en-US" altLang="en-US" sz="1800" dirty="0">
                <a:latin typeface="Berlin Sans FB" panose="020E0602020502020306" pitchFamily="34" charset="0"/>
              </a:rPr>
              <a:t>  Based on a private student loan interest rate of 8.5%, they could be faced with monthly payments of $435 for 10 years (or $52,200)</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3581400"/>
            <a:ext cx="9144000" cy="838200"/>
          </a:xfrm>
        </p:spPr>
        <p:txBody>
          <a:bodyPr/>
          <a:lstStyle/>
          <a:p>
            <a:pPr algn="ctr"/>
            <a:r>
              <a:rPr lang="en-US" altLang="en-US" sz="3200" dirty="0">
                <a:latin typeface="Berlin Sans FB" panose="020E0602020502020306" pitchFamily="34" charset="0"/>
                <a:ea typeface="ＭＳ Ｐゴシック" panose="020B0600070205080204" pitchFamily="34" charset="-128"/>
              </a:rPr>
              <a:t>The </a:t>
            </a:r>
            <a:r>
              <a:rPr lang="en-US" altLang="en-US" sz="3200" dirty="0" err="1">
                <a:latin typeface="Berlin Sans FB" panose="020E0602020502020306" pitchFamily="34" charset="0"/>
                <a:ea typeface="ＭＳ Ｐゴシック" panose="020B0600070205080204" pitchFamily="34" charset="-128"/>
              </a:rPr>
              <a:t>CollegeChoice</a:t>
            </a:r>
            <a:r>
              <a:rPr lang="en-US" altLang="en-US" sz="3200" dirty="0">
                <a:latin typeface="Berlin Sans FB" panose="020E0602020502020306" pitchFamily="34" charset="0"/>
                <a:ea typeface="ＭＳ Ｐゴシック" panose="020B0600070205080204" pitchFamily="34" charset="-128"/>
              </a:rPr>
              <a:t> 529 Direct </a:t>
            </a:r>
            <a:br>
              <a:rPr lang="en-US" altLang="en-US" sz="3200" dirty="0">
                <a:latin typeface="Berlin Sans FB" panose="020E0602020502020306" pitchFamily="34" charset="0"/>
                <a:ea typeface="ＭＳ Ｐゴシック" panose="020B0600070205080204" pitchFamily="34" charset="-128"/>
              </a:rPr>
            </a:br>
            <a:r>
              <a:rPr lang="en-US" altLang="en-US" sz="3200" dirty="0">
                <a:latin typeface="Berlin Sans FB" panose="020E0602020502020306" pitchFamily="34" charset="0"/>
                <a:ea typeface="ＭＳ Ｐゴシック" panose="020B0600070205080204" pitchFamily="34" charset="-128"/>
              </a:rPr>
              <a:t>Savings Plan: An Overview</a:t>
            </a:r>
            <a:endParaRPr lang="en-US" altLang="en-US" dirty="0">
              <a:latin typeface="Berlin Sans FB" panose="020E0602020502020306" pitchFamily="34" charset="0"/>
              <a:ea typeface="ＭＳ Ｐゴシック" panose="020B0600070205080204" pitchFamily="34" charset="-128"/>
            </a:endParaRPr>
          </a:p>
        </p:txBody>
      </p:sp>
      <p:pic>
        <p:nvPicPr>
          <p:cNvPr id="4" name="Picture 3">
            <a:extLst>
              <a:ext uri="{FF2B5EF4-FFF2-40B4-BE49-F238E27FC236}">
                <a16:creationId xmlns="" xmlns:a16="http://schemas.microsoft.com/office/drawing/2014/main" id="{657D2159-E1D2-4718-AB57-952D0D6298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1676400"/>
            <a:ext cx="6116324" cy="106680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r>
              <a:rPr lang="en-US" altLang="en-US" dirty="0">
                <a:latin typeface="Berlin Sans FB" panose="020E0602020502020306" pitchFamily="34" charset="0"/>
                <a:ea typeface="ＭＳ Ｐゴシック" panose="020B0600070205080204" pitchFamily="34" charset="-128"/>
              </a:rPr>
              <a:t>The CollegeChoice 529 Direct Savings Plan</a:t>
            </a:r>
          </a:p>
        </p:txBody>
      </p:sp>
      <p:sp>
        <p:nvSpPr>
          <p:cNvPr id="11267" name="Text Box 5"/>
          <p:cNvSpPr txBox="1">
            <a:spLocks noChangeArrowheads="1"/>
          </p:cNvSpPr>
          <p:nvPr/>
        </p:nvSpPr>
        <p:spPr bwMode="auto">
          <a:xfrm>
            <a:off x="749300" y="1447800"/>
            <a:ext cx="60198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a:solidFill>
                  <a:schemeClr val="tx1"/>
                </a:solidFill>
                <a:latin typeface="Times" panose="02020603050405020304" pitchFamily="18" charset="0"/>
                <a:ea typeface="ＭＳ Ｐゴシック" panose="020B0600070205080204" pitchFamily="34" charset="-128"/>
              </a:defRPr>
            </a:lvl1pPr>
            <a:lvl2pPr marL="742950" indent="-285750">
              <a:defRPr sz="2000">
                <a:solidFill>
                  <a:schemeClr val="tx1"/>
                </a:solidFill>
                <a:latin typeface="Times" panose="02020603050405020304" pitchFamily="18" charset="0"/>
                <a:ea typeface="ＭＳ Ｐゴシック" panose="020B0600070205080204" pitchFamily="34" charset="-128"/>
              </a:defRPr>
            </a:lvl2pPr>
            <a:lvl3pPr marL="1143000" indent="-228600">
              <a:defRPr sz="2000">
                <a:solidFill>
                  <a:schemeClr val="tx1"/>
                </a:solidFill>
                <a:latin typeface="Times" panose="02020603050405020304" pitchFamily="18" charset="0"/>
                <a:ea typeface="ＭＳ Ｐゴシック" panose="020B0600070205080204" pitchFamily="34" charset="-128"/>
              </a:defRPr>
            </a:lvl3pPr>
            <a:lvl4pPr marL="1600200" indent="-228600">
              <a:defRPr sz="2000">
                <a:solidFill>
                  <a:schemeClr val="tx1"/>
                </a:solidFill>
                <a:latin typeface="Times" panose="02020603050405020304" pitchFamily="18" charset="0"/>
                <a:ea typeface="ＭＳ Ｐゴシック" panose="020B0600070205080204" pitchFamily="34" charset="-128"/>
              </a:defRPr>
            </a:lvl4pPr>
            <a:lvl5pPr marL="2057400" indent="-228600">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9pPr>
          </a:lstStyle>
          <a:p>
            <a:pPr>
              <a:spcBef>
                <a:spcPct val="50000"/>
              </a:spcBef>
            </a:pPr>
            <a:r>
              <a:rPr lang="en-US" altLang="en-US" dirty="0">
                <a:solidFill>
                  <a:schemeClr val="tx2"/>
                </a:solidFill>
                <a:latin typeface="Berlin Sans FB" panose="020E0602020502020306" pitchFamily="34" charset="0"/>
              </a:rPr>
              <a:t>Sponsored by:</a:t>
            </a:r>
          </a:p>
          <a:p>
            <a:pPr>
              <a:spcBef>
                <a:spcPct val="50000"/>
              </a:spcBef>
            </a:pPr>
            <a:r>
              <a:rPr lang="en-US" altLang="en-US" dirty="0">
                <a:latin typeface="Berlin Sans FB" panose="020E0602020502020306" pitchFamily="34" charset="0"/>
              </a:rPr>
              <a:t>State of Indiana</a:t>
            </a:r>
          </a:p>
          <a:p>
            <a:pPr>
              <a:spcBef>
                <a:spcPct val="50000"/>
              </a:spcBef>
            </a:pPr>
            <a:r>
              <a:rPr lang="en-US" altLang="en-US" dirty="0">
                <a:latin typeface="Berlin Sans FB" panose="020E0602020502020306" pitchFamily="34" charset="0"/>
              </a:rPr>
              <a:t>Indiana Education Savings Authority</a:t>
            </a:r>
          </a:p>
          <a:p>
            <a:pPr>
              <a:spcBef>
                <a:spcPct val="50000"/>
              </a:spcBef>
            </a:pPr>
            <a:r>
              <a:rPr lang="en-US" altLang="en-US" dirty="0">
                <a:latin typeface="Berlin Sans FB" panose="020E0602020502020306" pitchFamily="34" charset="0"/>
              </a:rPr>
              <a:t>Chaired by Treasurer of State Kelly Mitchell</a:t>
            </a:r>
          </a:p>
        </p:txBody>
      </p:sp>
      <p:sp>
        <p:nvSpPr>
          <p:cNvPr id="11268" name="Text Box 6"/>
          <p:cNvSpPr txBox="1">
            <a:spLocks noChangeArrowheads="1"/>
          </p:cNvSpPr>
          <p:nvPr/>
        </p:nvSpPr>
        <p:spPr bwMode="auto">
          <a:xfrm>
            <a:off x="739307" y="3644066"/>
            <a:ext cx="36576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a:solidFill>
                  <a:schemeClr val="tx1"/>
                </a:solidFill>
                <a:latin typeface="Times" panose="02020603050405020304" pitchFamily="18" charset="0"/>
                <a:ea typeface="ＭＳ Ｐゴシック" panose="020B0600070205080204" pitchFamily="34" charset="-128"/>
              </a:defRPr>
            </a:lvl1pPr>
            <a:lvl2pPr marL="742950" indent="-285750">
              <a:defRPr sz="2000">
                <a:solidFill>
                  <a:schemeClr val="tx1"/>
                </a:solidFill>
                <a:latin typeface="Times" panose="02020603050405020304" pitchFamily="18" charset="0"/>
                <a:ea typeface="ＭＳ Ｐゴシック" panose="020B0600070205080204" pitchFamily="34" charset="-128"/>
              </a:defRPr>
            </a:lvl2pPr>
            <a:lvl3pPr marL="1143000" indent="-228600">
              <a:defRPr sz="2000">
                <a:solidFill>
                  <a:schemeClr val="tx1"/>
                </a:solidFill>
                <a:latin typeface="Times" panose="02020603050405020304" pitchFamily="18" charset="0"/>
                <a:ea typeface="ＭＳ Ｐゴシック" panose="020B0600070205080204" pitchFamily="34" charset="-128"/>
              </a:defRPr>
            </a:lvl3pPr>
            <a:lvl4pPr marL="1600200" indent="-228600">
              <a:defRPr sz="2000">
                <a:solidFill>
                  <a:schemeClr val="tx1"/>
                </a:solidFill>
                <a:latin typeface="Times" panose="02020603050405020304" pitchFamily="18" charset="0"/>
                <a:ea typeface="ＭＳ Ｐゴシック" panose="020B0600070205080204" pitchFamily="34" charset="-128"/>
              </a:defRPr>
            </a:lvl4pPr>
            <a:lvl5pPr marL="2057400" indent="-228600">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9pPr>
          </a:lstStyle>
          <a:p>
            <a:pPr>
              <a:spcBef>
                <a:spcPct val="50000"/>
              </a:spcBef>
            </a:pPr>
            <a:r>
              <a:rPr lang="en-US" altLang="en-US" dirty="0">
                <a:solidFill>
                  <a:schemeClr val="tx2"/>
                </a:solidFill>
                <a:latin typeface="Berlin Sans FB" panose="020E0602020502020306" pitchFamily="34" charset="0"/>
              </a:rPr>
              <a:t>In partnership with:</a:t>
            </a:r>
          </a:p>
          <a:p>
            <a:pPr>
              <a:spcBef>
                <a:spcPct val="50000"/>
              </a:spcBef>
            </a:pPr>
            <a:r>
              <a:rPr lang="en-US" altLang="en-US" dirty="0" smtClean="0">
                <a:latin typeface="Berlin Sans FB" panose="020E0602020502020306" pitchFamily="34" charset="0"/>
              </a:rPr>
              <a:t>Ascensus</a:t>
            </a:r>
            <a:endParaRPr lang="en-US" altLang="en-US" dirty="0">
              <a:latin typeface="Berlin Sans FB" panose="020E0602020502020306" pitchFamily="34" charset="0"/>
            </a:endParaRPr>
          </a:p>
        </p:txBody>
      </p:sp>
      <p:pic>
        <p:nvPicPr>
          <p:cNvPr id="11269" name="Picture 11" descr="Indiana State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676400"/>
            <a:ext cx="1295400"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27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272"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273" name="Picture 11" descr="C:\Users\jodigolden\Pictures\logo.gif"/>
          <p:cNvPicPr>
            <a:picLocks noChangeAspect="1" noChangeArrowheads="1"/>
          </p:cNvPicPr>
          <p:nvPr/>
        </p:nvPicPr>
        <p:blipFill rotWithShape="1">
          <a:blip r:embed="rId5">
            <a:extLst>
              <a:ext uri="{28A0092B-C50C-407E-A947-70E740481C1C}">
                <a14:useLocalDpi xmlns:a14="http://schemas.microsoft.com/office/drawing/2010/main" val="0"/>
              </a:ext>
            </a:extLst>
          </a:blip>
          <a:srcRect r="55000"/>
          <a:stretch/>
        </p:blipFill>
        <p:spPr bwMode="auto">
          <a:xfrm>
            <a:off x="6553200" y="3991490"/>
            <a:ext cx="2057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a:latin typeface="Berlin Sans FB" panose="020E0602020502020306" pitchFamily="34" charset="0"/>
                <a:ea typeface="ＭＳ Ｐゴシック" panose="020B0600070205080204" pitchFamily="34" charset="-128"/>
              </a:rPr>
              <a:t>What are the tax benefits?</a:t>
            </a:r>
          </a:p>
        </p:txBody>
      </p:sp>
      <p:sp>
        <p:nvSpPr>
          <p:cNvPr id="13315" name="Rectangle 3"/>
          <p:cNvSpPr>
            <a:spLocks noGrp="1" noChangeArrowheads="1"/>
          </p:cNvSpPr>
          <p:nvPr>
            <p:ph idx="1"/>
          </p:nvPr>
        </p:nvSpPr>
        <p:spPr>
          <a:xfrm>
            <a:off x="571500" y="1128896"/>
            <a:ext cx="8001000" cy="4205104"/>
          </a:xfrm>
        </p:spPr>
        <p:txBody>
          <a:bodyPr/>
          <a:lstStyle/>
          <a:p>
            <a:pPr>
              <a:spcBef>
                <a:spcPct val="30000"/>
              </a:spcBef>
            </a:pPr>
            <a:r>
              <a:rPr lang="en-US" altLang="en-US" sz="1600" dirty="0">
                <a:solidFill>
                  <a:schemeClr val="tx1"/>
                </a:solidFill>
                <a:latin typeface="Berlin Sans FB Demi" panose="020E0802020502020306" pitchFamily="34" charset="0"/>
                <a:ea typeface="ＭＳ Ｐゴシック" panose="020B0600070205080204" pitchFamily="34" charset="-128"/>
                <a:cs typeface="Arial" panose="020B0604020202020204" pitchFamily="34" charset="0"/>
              </a:rPr>
              <a:t>Tax-deferred growth</a:t>
            </a:r>
          </a:p>
          <a:p>
            <a:pPr lvl="1">
              <a:spcBef>
                <a:spcPct val="30000"/>
              </a:spcBef>
            </a:pPr>
            <a:r>
              <a:rPr lang="en-US" altLang="en-US" sz="1600" dirty="0">
                <a:solidFill>
                  <a:schemeClr val="tx1"/>
                </a:solidFill>
                <a:latin typeface="Berlin Sans FB" panose="020E0602020502020306" pitchFamily="34" charset="0"/>
                <a:ea typeface="ＭＳ Ｐゴシック" panose="020B0600070205080204" pitchFamily="34" charset="-128"/>
                <a:cs typeface="Arial" panose="020B0604020202020204" pitchFamily="34" charset="0"/>
              </a:rPr>
              <a:t>Earnings grow tax-deferred until withdrawn</a:t>
            </a:r>
          </a:p>
          <a:p>
            <a:pPr marL="407988" lvl="1" indent="0">
              <a:spcBef>
                <a:spcPts val="0"/>
              </a:spcBef>
              <a:buNone/>
            </a:pPr>
            <a:endParaRPr lang="en-US" altLang="en-US" sz="1600" dirty="0">
              <a:solidFill>
                <a:schemeClr val="tx1"/>
              </a:solidFill>
              <a:latin typeface="Berlin Sans FB" panose="020E0602020502020306" pitchFamily="34" charset="0"/>
              <a:ea typeface="ＭＳ Ｐゴシック" panose="020B0600070205080204" pitchFamily="34" charset="-128"/>
              <a:cs typeface="Arial" panose="020B0604020202020204" pitchFamily="34" charset="0"/>
            </a:endParaRPr>
          </a:p>
          <a:p>
            <a:pPr>
              <a:spcBef>
                <a:spcPct val="30000"/>
              </a:spcBef>
            </a:pPr>
            <a:r>
              <a:rPr lang="en-US" altLang="en-US" sz="1600" dirty="0">
                <a:solidFill>
                  <a:schemeClr val="tx1"/>
                </a:solidFill>
                <a:latin typeface="Berlin Sans FB Demi" panose="020E0802020502020306" pitchFamily="34" charset="0"/>
                <a:ea typeface="ＭＳ Ｐゴシック" panose="020B0600070205080204" pitchFamily="34" charset="-128"/>
                <a:cs typeface="Arial" panose="020B0604020202020204" pitchFamily="34" charset="0"/>
              </a:rPr>
              <a:t>Tax-free withdrawals for qualified higher education expenses*</a:t>
            </a:r>
          </a:p>
          <a:p>
            <a:pPr lvl="1">
              <a:spcBef>
                <a:spcPct val="30000"/>
              </a:spcBef>
            </a:pPr>
            <a:r>
              <a:rPr lang="en-US" altLang="en-US" sz="1600" dirty="0">
                <a:solidFill>
                  <a:schemeClr val="tx1"/>
                </a:solidFill>
                <a:latin typeface="Berlin Sans FB" panose="020E0602020502020306" pitchFamily="34" charset="0"/>
                <a:ea typeface="ＭＳ Ｐゴシック" panose="020B0600070205080204" pitchFamily="34" charset="-128"/>
                <a:cs typeface="Arial" panose="020B0604020202020204" pitchFamily="34" charset="0"/>
              </a:rPr>
              <a:t>Use the money for tuition, fees, certain room &amp; board costs, books, computers &amp; required supplies</a:t>
            </a:r>
          </a:p>
          <a:p>
            <a:pPr lvl="1">
              <a:spcBef>
                <a:spcPct val="30000"/>
              </a:spcBef>
            </a:pPr>
            <a:r>
              <a:rPr lang="en-US" altLang="en-US" sz="1600" dirty="0">
                <a:solidFill>
                  <a:schemeClr val="tx1"/>
                </a:solidFill>
                <a:latin typeface="Berlin Sans FB" panose="020E0602020502020306" pitchFamily="34" charset="0"/>
                <a:ea typeface="ＭＳ Ｐゴシック" panose="020B0600070205080204" pitchFamily="34" charset="-128"/>
                <a:cs typeface="Arial" panose="020B0604020202020204" pitchFamily="34" charset="0"/>
              </a:rPr>
              <a:t>Any qualifying post-secondary institution, including 2- and 4-year, public or private colleges or universities, vocational/technical schools, and graduate programs</a:t>
            </a:r>
          </a:p>
          <a:p>
            <a:pPr lvl="1">
              <a:spcBef>
                <a:spcPts val="0"/>
              </a:spcBef>
            </a:pPr>
            <a:endParaRPr lang="en-US" altLang="en-US" sz="1600" dirty="0">
              <a:solidFill>
                <a:schemeClr val="tx1"/>
              </a:solidFill>
              <a:latin typeface="Berlin Sans FB" panose="020E0602020502020306" pitchFamily="34" charset="0"/>
              <a:ea typeface="ＭＳ Ｐゴシック" panose="020B0600070205080204" pitchFamily="34" charset="-128"/>
              <a:cs typeface="Arial" panose="020B0604020202020204" pitchFamily="34" charset="0"/>
            </a:endParaRPr>
          </a:p>
          <a:p>
            <a:r>
              <a:rPr lang="en-US" altLang="en-US" sz="1600" dirty="0">
                <a:solidFill>
                  <a:schemeClr val="tx1"/>
                </a:solidFill>
                <a:latin typeface="Berlin Sans FB Demi" panose="020E0802020502020306" pitchFamily="34" charset="0"/>
                <a:ea typeface="ＭＳ Ｐゴシック" panose="020B0600070205080204" pitchFamily="34" charset="-128"/>
                <a:cs typeface="Arial" panose="020B0604020202020204" pitchFamily="34" charset="0"/>
              </a:rPr>
              <a:t>Special tax credit for Indiana taxpayers</a:t>
            </a:r>
          </a:p>
          <a:p>
            <a:pPr lvl="1"/>
            <a:r>
              <a:rPr lang="en-US" altLang="en-US" sz="1600" dirty="0">
                <a:solidFill>
                  <a:schemeClr val="tx1"/>
                </a:solidFill>
                <a:latin typeface="Berlin Sans FB" panose="020E0602020502020306" pitchFamily="34" charset="0"/>
                <a:ea typeface="ＭＳ Ｐゴシック" panose="020B0600070205080204" pitchFamily="34" charset="-128"/>
                <a:cs typeface="Arial" panose="020B0604020202020204" pitchFamily="34" charset="0"/>
              </a:rPr>
              <a:t>Contributions to a </a:t>
            </a:r>
            <a:r>
              <a:rPr lang="en-US" altLang="en-US" sz="1600" dirty="0" err="1">
                <a:solidFill>
                  <a:schemeClr val="tx1"/>
                </a:solidFill>
                <a:latin typeface="Berlin Sans FB" panose="020E0602020502020306" pitchFamily="34" charset="0"/>
                <a:ea typeface="ＭＳ Ｐゴシック" panose="020B0600070205080204" pitchFamily="34" charset="-128"/>
                <a:cs typeface="Arial" panose="020B0604020202020204" pitchFamily="34" charset="0"/>
              </a:rPr>
              <a:t>CollegeChoice</a:t>
            </a:r>
            <a:r>
              <a:rPr lang="en-US" altLang="en-US" sz="1600" dirty="0">
                <a:solidFill>
                  <a:schemeClr val="tx1"/>
                </a:solidFill>
                <a:latin typeface="Berlin Sans FB" panose="020E0602020502020306" pitchFamily="34" charset="0"/>
                <a:ea typeface="ＭＳ Ｐゴシック" panose="020B0600070205080204" pitchFamily="34" charset="-128"/>
                <a:cs typeface="Arial" panose="020B0604020202020204" pitchFamily="34" charset="0"/>
              </a:rPr>
              <a:t> 529 account are eligible for a state income tax credit of 20%, up to $1,000 credit per year**</a:t>
            </a:r>
          </a:p>
          <a:p>
            <a:pPr lvl="1"/>
            <a:r>
              <a:rPr lang="en-US" altLang="en-US" sz="1600" dirty="0">
                <a:solidFill>
                  <a:schemeClr val="tx1"/>
                </a:solidFill>
                <a:latin typeface="Berlin Sans FB" panose="020E0602020502020306" pitchFamily="34" charset="0"/>
                <a:ea typeface="ＭＳ Ｐゴシック" panose="020B0600070205080204" pitchFamily="34" charset="-128"/>
                <a:cs typeface="Arial" panose="020B0604020202020204" pitchFamily="34" charset="0"/>
              </a:rPr>
              <a:t>Contributions must be postmarked by 12/31, or electronically initiated by 11:59 p.m. Eastern Time on 12/31, and in good order?</a:t>
            </a:r>
          </a:p>
        </p:txBody>
      </p:sp>
      <p:sp>
        <p:nvSpPr>
          <p:cNvPr id="13316" name="Text Box 4"/>
          <p:cNvSpPr txBox="1">
            <a:spLocks noChangeArrowheads="1"/>
          </p:cNvSpPr>
          <p:nvPr/>
        </p:nvSpPr>
        <p:spPr bwMode="auto">
          <a:xfrm>
            <a:off x="381000" y="5168900"/>
            <a:ext cx="852487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28600" indent="-228600">
              <a:defRPr sz="2000">
                <a:solidFill>
                  <a:schemeClr val="tx1"/>
                </a:solidFill>
                <a:latin typeface="Times" panose="02020603050405020304" pitchFamily="18" charset="0"/>
                <a:ea typeface="ＭＳ Ｐゴシック" panose="020B0600070205080204" pitchFamily="34" charset="-128"/>
              </a:defRPr>
            </a:lvl1pPr>
            <a:lvl2pPr marL="742950" indent="-285750">
              <a:defRPr sz="2000">
                <a:solidFill>
                  <a:schemeClr val="tx1"/>
                </a:solidFill>
                <a:latin typeface="Times" panose="02020603050405020304" pitchFamily="18" charset="0"/>
                <a:ea typeface="ＭＳ Ｐゴシック" panose="020B0600070205080204" pitchFamily="34" charset="-128"/>
              </a:defRPr>
            </a:lvl2pPr>
            <a:lvl3pPr marL="1143000" indent="-228600">
              <a:defRPr sz="2000">
                <a:solidFill>
                  <a:schemeClr val="tx1"/>
                </a:solidFill>
                <a:latin typeface="Times" panose="02020603050405020304" pitchFamily="18" charset="0"/>
                <a:ea typeface="ＭＳ Ｐゴシック" panose="020B0600070205080204" pitchFamily="34" charset="-128"/>
              </a:defRPr>
            </a:lvl3pPr>
            <a:lvl4pPr marL="1600200" indent="-228600">
              <a:defRPr sz="2000">
                <a:solidFill>
                  <a:schemeClr val="tx1"/>
                </a:solidFill>
                <a:latin typeface="Times" panose="02020603050405020304" pitchFamily="18" charset="0"/>
                <a:ea typeface="ＭＳ Ｐゴシック" panose="020B0600070205080204" pitchFamily="34" charset="-128"/>
              </a:defRPr>
            </a:lvl4pPr>
            <a:lvl5pPr marL="2057400" indent="-228600">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9pPr>
          </a:lstStyle>
          <a:p>
            <a:pPr>
              <a:spcBef>
                <a:spcPct val="30000"/>
              </a:spcBef>
            </a:pPr>
            <a:r>
              <a:rPr lang="en-US" altLang="en-US" sz="1200" dirty="0">
                <a:latin typeface="Helvetica" panose="020B0604020202020204" pitchFamily="34" charset="0"/>
              </a:rPr>
              <a:t>* </a:t>
            </a:r>
            <a:r>
              <a:rPr lang="en-US" altLang="en-US" sz="1200" dirty="0">
                <a:latin typeface="Berlin Sans FB" panose="020E0602020502020306" pitchFamily="34" charset="0"/>
              </a:rPr>
              <a:t>	</a:t>
            </a:r>
            <a:r>
              <a:rPr lang="en-US" altLang="en-US" sz="1200" dirty="0">
                <a:latin typeface="Berlin Sans FB" panose="020E0602020502020306" pitchFamily="34" charset="0"/>
                <a:cs typeface="Arial" panose="020B0604020202020204" pitchFamily="34" charset="0"/>
              </a:rPr>
              <a:t>Earnings on non-qualified withdrawals are subject to federal income tax and may be subject to a 10% federal penalty tax. Non-qualified withdrawals may also be subject to state and local income tax. The availability of tax or other benefits may be contingent on meeting other requirements.</a:t>
            </a:r>
          </a:p>
          <a:p>
            <a:pPr>
              <a:spcBef>
                <a:spcPct val="30000"/>
              </a:spcBef>
            </a:pPr>
            <a:r>
              <a:rPr lang="en-US" altLang="en-US" sz="1200" dirty="0">
                <a:latin typeface="Berlin Sans FB" panose="020E0602020502020306" pitchFamily="34" charset="0"/>
                <a:cs typeface="Arial" panose="020B0604020202020204" pitchFamily="34" charset="0"/>
              </a:rPr>
              <a:t>** 	This credit may be subject to recapture from the account owner (not the contributor) in certain circumstances, such as a rollover to another state’s 529 plan, a non-qualified withdrawal, or a withdrawal for K-12 tuition expenses at a school outside of Indiana.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lstStyle/>
          <a:p>
            <a:r>
              <a:rPr lang="en-US" altLang="en-US" dirty="0">
                <a:latin typeface="Berlin Sans FB" panose="020E0602020502020306" pitchFamily="34" charset="0"/>
                <a:ea typeface="ＭＳ Ｐゴシック" panose="020B0600070205080204" pitchFamily="34" charset="-128"/>
              </a:rPr>
              <a:t>Why are these tax benefits important?</a:t>
            </a:r>
          </a:p>
        </p:txBody>
      </p:sp>
      <p:sp>
        <p:nvSpPr>
          <p:cNvPr id="15363" name="Rectangle 7"/>
          <p:cNvSpPr>
            <a:spLocks noChangeArrowheads="1"/>
          </p:cNvSpPr>
          <p:nvPr/>
        </p:nvSpPr>
        <p:spPr bwMode="auto">
          <a:xfrm>
            <a:off x="914400" y="4572000"/>
            <a:ext cx="7086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a:solidFill>
                  <a:schemeClr val="tx1"/>
                </a:solidFill>
                <a:latin typeface="Times" panose="02020603050405020304" pitchFamily="18" charset="0"/>
                <a:ea typeface="ＭＳ Ｐゴシック" panose="020B0600070205080204" pitchFamily="34" charset="-128"/>
              </a:defRPr>
            </a:lvl1pPr>
            <a:lvl2pPr marL="742950" indent="-285750">
              <a:defRPr sz="2000">
                <a:solidFill>
                  <a:schemeClr val="tx1"/>
                </a:solidFill>
                <a:latin typeface="Times" panose="02020603050405020304" pitchFamily="18" charset="0"/>
                <a:ea typeface="ＭＳ Ｐゴシック" panose="020B0600070205080204" pitchFamily="34" charset="-128"/>
              </a:defRPr>
            </a:lvl2pPr>
            <a:lvl3pPr marL="1143000" indent="-228600">
              <a:defRPr sz="2000">
                <a:solidFill>
                  <a:schemeClr val="tx1"/>
                </a:solidFill>
                <a:latin typeface="Times" panose="02020603050405020304" pitchFamily="18" charset="0"/>
                <a:ea typeface="ＭＳ Ｐゴシック" panose="020B0600070205080204" pitchFamily="34" charset="-128"/>
              </a:defRPr>
            </a:lvl3pPr>
            <a:lvl4pPr marL="1600200" indent="-228600">
              <a:defRPr sz="2000">
                <a:solidFill>
                  <a:schemeClr val="tx1"/>
                </a:solidFill>
                <a:latin typeface="Times" panose="02020603050405020304" pitchFamily="18" charset="0"/>
                <a:ea typeface="ＭＳ Ｐゴシック" panose="020B0600070205080204" pitchFamily="34" charset="-128"/>
              </a:defRPr>
            </a:lvl4pPr>
            <a:lvl5pPr marL="2057400" indent="-228600">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9pPr>
          </a:lstStyle>
          <a:p>
            <a:r>
              <a:rPr lang="en-US" sz="1400" dirty="0">
                <a:latin typeface="Berlin Sans FB" panose="020E0602020502020306" pitchFamily="34" charset="0"/>
              </a:rPr>
              <a:t>Assumptions: $2,500 initial investment with subsequent monthly investments of $200 for a period of 18 years; annual rate of return on investment of 5% and no funds withdrawn during the time period specified; taxpayer has a 24% Federal income tax rate for all options at the time of contributions and distribution. This hypothetical is for illustrative purposes only. It does not reflect an actual investment in any particular 529 plan or any taxes payable upon distribution. Actual investment returns may be higher or lower than those shown.</a:t>
            </a:r>
          </a:p>
        </p:txBody>
      </p:sp>
      <p:pic>
        <p:nvPicPr>
          <p:cNvPr id="15364" name="Picture 9"/>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39051" y="1084452"/>
            <a:ext cx="5437298" cy="3411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dirty="0">
                <a:latin typeface="Berlin Sans FB" panose="020E0602020502020306" pitchFamily="34" charset="0"/>
                <a:ea typeface="ＭＳ Ｐゴシック" panose="020B0600070205080204" pitchFamily="34" charset="-128"/>
              </a:rPr>
              <a:t>How affordable and flexible is the Plan?</a:t>
            </a:r>
          </a:p>
        </p:txBody>
      </p:sp>
      <p:sp>
        <p:nvSpPr>
          <p:cNvPr id="17411" name="Rectangle 3"/>
          <p:cNvSpPr>
            <a:spLocks noGrp="1" noChangeArrowheads="1"/>
          </p:cNvSpPr>
          <p:nvPr>
            <p:ph idx="1"/>
          </p:nvPr>
        </p:nvSpPr>
        <p:spPr>
          <a:xfrm>
            <a:off x="533400" y="1143000"/>
            <a:ext cx="8305800" cy="4876800"/>
          </a:xfrm>
        </p:spPr>
        <p:txBody>
          <a:bodyPr/>
          <a:lstStyle/>
          <a:p>
            <a:pPr>
              <a:spcBef>
                <a:spcPct val="30000"/>
              </a:spcBef>
            </a:pPr>
            <a:r>
              <a:rPr lang="en-US" altLang="en-US" sz="1800" dirty="0">
                <a:solidFill>
                  <a:schemeClr val="tx1"/>
                </a:solidFill>
                <a:latin typeface="Berlin Sans FB Demi" panose="020E0802020502020306" pitchFamily="34" charset="0"/>
                <a:ea typeface="ＭＳ Ｐゴシック" panose="020B0600070205080204" pitchFamily="34" charset="-128"/>
                <a:cs typeface="ＭＳ Ｐゴシック" panose="020B0600070205080204" pitchFamily="34" charset="-128"/>
              </a:rPr>
              <a:t>Low fees</a:t>
            </a:r>
          </a:p>
          <a:p>
            <a:pPr lvl="1">
              <a:spcBef>
                <a:spcPct val="30000"/>
              </a:spcBef>
            </a:pPr>
            <a:r>
              <a:rPr lang="en-US" altLang="en-US" sz="1800" smtClean="0">
                <a:solidFill>
                  <a:schemeClr val="tx1"/>
                </a:solidFill>
                <a:latin typeface="Berlin Sans FB" panose="020E0602020502020306" pitchFamily="34" charset="0"/>
                <a:ea typeface="ＭＳ Ｐゴシック" panose="020B0600070205080204" pitchFamily="34" charset="-128"/>
              </a:rPr>
              <a:t>0.18% </a:t>
            </a:r>
            <a:r>
              <a:rPr lang="en-US" altLang="en-US" sz="1800">
                <a:solidFill>
                  <a:schemeClr val="tx1"/>
                </a:solidFill>
                <a:latin typeface="Berlin Sans FB" panose="020E0602020502020306" pitchFamily="34" charset="0"/>
                <a:ea typeface="ＭＳ Ｐゴシック" panose="020B0600070205080204" pitchFamily="34" charset="-128"/>
              </a:rPr>
              <a:t>to </a:t>
            </a:r>
            <a:r>
              <a:rPr lang="en-US" altLang="en-US" sz="1800" smtClean="0">
                <a:solidFill>
                  <a:schemeClr val="tx1"/>
                </a:solidFill>
                <a:latin typeface="Berlin Sans FB" panose="020E0602020502020306" pitchFamily="34" charset="0"/>
                <a:ea typeface="ＭＳ Ｐゴシック" panose="020B0600070205080204" pitchFamily="34" charset="-128"/>
              </a:rPr>
              <a:t>0.82% </a:t>
            </a:r>
            <a:r>
              <a:rPr lang="en-US" altLang="en-US" sz="1800" dirty="0">
                <a:solidFill>
                  <a:schemeClr val="tx1"/>
                </a:solidFill>
                <a:latin typeface="Berlin Sans FB" panose="020E0602020502020306" pitchFamily="34" charset="0"/>
                <a:ea typeface="ＭＳ Ｐゴシック" panose="020B0600070205080204" pitchFamily="34" charset="-128"/>
              </a:rPr>
              <a:t>of invested assets, depending on the investments chosen</a:t>
            </a:r>
          </a:p>
          <a:p>
            <a:pPr lvl="1">
              <a:spcBef>
                <a:spcPct val="30000"/>
              </a:spcBef>
            </a:pPr>
            <a:r>
              <a:rPr lang="en-US" altLang="en-US" sz="1800" dirty="0">
                <a:solidFill>
                  <a:schemeClr val="tx1"/>
                </a:solidFill>
                <a:latin typeface="Berlin Sans FB" panose="020E0602020502020306" pitchFamily="34" charset="0"/>
                <a:ea typeface="ＭＳ Ｐゴシック" panose="020B0600070205080204" pitchFamily="34" charset="-128"/>
              </a:rPr>
              <a:t>$20 annual account fee (waived when account owner or beneficiary is an Indiana resident, or if account balance is $25,000+)</a:t>
            </a:r>
          </a:p>
          <a:p>
            <a:pPr>
              <a:spcBef>
                <a:spcPct val="30000"/>
              </a:spcBef>
            </a:pPr>
            <a:r>
              <a:rPr lang="en-US" altLang="en-US" sz="1800" dirty="0">
                <a:solidFill>
                  <a:schemeClr val="tx1"/>
                </a:solidFill>
                <a:latin typeface="Berlin Sans FB Demi" panose="020E0802020502020306" pitchFamily="34" charset="0"/>
                <a:ea typeface="ＭＳ Ｐゴシック" panose="020B0600070205080204" pitchFamily="34" charset="-128"/>
                <a:cs typeface="ＭＳ Ｐゴシック" panose="020B0600070205080204" pitchFamily="34" charset="-128"/>
              </a:rPr>
              <a:t>Low contribution amounts</a:t>
            </a:r>
          </a:p>
          <a:p>
            <a:pPr lvl="1">
              <a:spcBef>
                <a:spcPct val="30000"/>
              </a:spcBef>
            </a:pPr>
            <a:r>
              <a:rPr lang="en-US" altLang="en-US" sz="1800" dirty="0">
                <a:solidFill>
                  <a:schemeClr val="tx1"/>
                </a:solidFill>
                <a:latin typeface="Berlin Sans FB" panose="020E0602020502020306" pitchFamily="34" charset="0"/>
                <a:ea typeface="ＭＳ Ｐゴシック" panose="020B0600070205080204" pitchFamily="34" charset="-128"/>
              </a:rPr>
              <a:t>$10 (per paycheck) for contributions made through payroll deduction</a:t>
            </a:r>
          </a:p>
          <a:p>
            <a:pPr lvl="1">
              <a:spcBef>
                <a:spcPct val="30000"/>
              </a:spcBef>
            </a:pPr>
            <a:r>
              <a:rPr lang="en-US" altLang="en-US" sz="1800" dirty="0">
                <a:solidFill>
                  <a:schemeClr val="tx1"/>
                </a:solidFill>
                <a:latin typeface="Berlin Sans FB" panose="020E0602020502020306" pitchFamily="34" charset="0"/>
                <a:ea typeface="ＭＳ Ｐゴシック" panose="020B0600070205080204" pitchFamily="34" charset="-128"/>
              </a:rPr>
              <a:t>$10 minimum for all one-time or ongoing contributions (electronic fund transfer, Automatic Investment Plan* or check)</a:t>
            </a:r>
          </a:p>
          <a:p>
            <a:pPr>
              <a:spcBef>
                <a:spcPct val="30000"/>
              </a:spcBef>
            </a:pPr>
            <a:r>
              <a:rPr lang="en-US" altLang="en-US" sz="1800" dirty="0">
                <a:solidFill>
                  <a:schemeClr val="tx1"/>
                </a:solidFill>
                <a:latin typeface="Berlin Sans FB Demi" panose="020E0802020502020306" pitchFamily="34" charset="0"/>
                <a:ea typeface="ＭＳ Ｐゴシック" panose="020B0600070205080204" pitchFamily="34" charset="-128"/>
                <a:cs typeface="ＭＳ Ｐゴシック" panose="020B0600070205080204" pitchFamily="34" charset="-128"/>
              </a:rPr>
              <a:t>High maximum contribution limits</a:t>
            </a:r>
          </a:p>
          <a:p>
            <a:pPr lvl="1">
              <a:spcBef>
                <a:spcPct val="30000"/>
              </a:spcBef>
            </a:pPr>
            <a:r>
              <a:rPr lang="en-US" altLang="en-US" sz="1800" dirty="0">
                <a:solidFill>
                  <a:schemeClr val="tx1"/>
                </a:solidFill>
                <a:latin typeface="Berlin Sans FB" panose="020E0602020502020306" pitchFamily="34" charset="0"/>
                <a:ea typeface="ＭＳ Ｐゴシック" panose="020B0600070205080204" pitchFamily="34" charset="-128"/>
              </a:rPr>
              <a:t>$15,000 per contributor per beneficiary annually</a:t>
            </a:r>
          </a:p>
          <a:p>
            <a:pPr lvl="1">
              <a:spcBef>
                <a:spcPct val="30000"/>
              </a:spcBef>
            </a:pPr>
            <a:r>
              <a:rPr lang="en-US" altLang="en-US" sz="1800" dirty="0">
                <a:solidFill>
                  <a:schemeClr val="tx1"/>
                </a:solidFill>
                <a:latin typeface="Berlin Sans FB" panose="020E0602020502020306" pitchFamily="34" charset="0"/>
                <a:ea typeface="ＭＳ Ｐゴシック" panose="020B0600070205080204" pitchFamily="34" charset="-128"/>
              </a:rPr>
              <a:t>$450,000 per beneficiary in all accounts</a:t>
            </a:r>
          </a:p>
          <a:p>
            <a:endParaRPr lang="en-US" altLang="en-US" dirty="0">
              <a:solidFill>
                <a:schemeClr val="tx1"/>
              </a:solidFill>
              <a:ea typeface="ＭＳ Ｐゴシック" panose="020B0600070205080204" pitchFamily="34" charset="-128"/>
              <a:cs typeface="ＭＳ Ｐゴシック" panose="020B0600070205080204" pitchFamily="34" charset="-128"/>
            </a:endParaRPr>
          </a:p>
        </p:txBody>
      </p:sp>
      <p:sp>
        <p:nvSpPr>
          <p:cNvPr id="17412" name="Text Box 4"/>
          <p:cNvSpPr txBox="1">
            <a:spLocks noChangeArrowheads="1"/>
          </p:cNvSpPr>
          <p:nvPr/>
        </p:nvSpPr>
        <p:spPr bwMode="auto">
          <a:xfrm>
            <a:off x="533400" y="5943600"/>
            <a:ext cx="8001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a:solidFill>
                  <a:schemeClr val="tx1"/>
                </a:solidFill>
                <a:latin typeface="Times" panose="02020603050405020304" pitchFamily="18" charset="0"/>
                <a:ea typeface="ＭＳ Ｐゴシック" panose="020B0600070205080204" pitchFamily="34" charset="-128"/>
              </a:defRPr>
            </a:lvl1pPr>
            <a:lvl2pPr marL="742950" indent="-285750">
              <a:defRPr sz="2000">
                <a:solidFill>
                  <a:schemeClr val="tx1"/>
                </a:solidFill>
                <a:latin typeface="Times" panose="02020603050405020304" pitchFamily="18" charset="0"/>
                <a:ea typeface="ＭＳ Ｐゴシック" panose="020B0600070205080204" pitchFamily="34" charset="-128"/>
              </a:defRPr>
            </a:lvl2pPr>
            <a:lvl3pPr marL="1143000" indent="-228600">
              <a:defRPr sz="2000">
                <a:solidFill>
                  <a:schemeClr val="tx1"/>
                </a:solidFill>
                <a:latin typeface="Times" panose="02020603050405020304" pitchFamily="18" charset="0"/>
                <a:ea typeface="ＭＳ Ｐゴシック" panose="020B0600070205080204" pitchFamily="34" charset="-128"/>
              </a:defRPr>
            </a:lvl3pPr>
            <a:lvl4pPr marL="1600200" indent="-228600">
              <a:defRPr sz="2000">
                <a:solidFill>
                  <a:schemeClr val="tx1"/>
                </a:solidFill>
                <a:latin typeface="Times" panose="02020603050405020304" pitchFamily="18" charset="0"/>
                <a:ea typeface="ＭＳ Ｐゴシック" panose="020B0600070205080204" pitchFamily="34" charset="-128"/>
              </a:defRPr>
            </a:lvl4pPr>
            <a:lvl5pPr marL="2057400" indent="-228600">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9pPr>
          </a:lstStyle>
          <a:p>
            <a:pPr>
              <a:spcBef>
                <a:spcPct val="50000"/>
              </a:spcBef>
            </a:pPr>
            <a:r>
              <a:rPr lang="en-US" altLang="en-US" sz="1200" dirty="0">
                <a:latin typeface="Berlin Sans FB" panose="020E0602020502020306" pitchFamily="34" charset="0"/>
              </a:rPr>
              <a:t>*A plan of regular investment cannot assure a profit or protect against a loss in a declining market.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dirty="0">
                <a:latin typeface="Berlin Sans FB" panose="020E0602020502020306" pitchFamily="34" charset="0"/>
                <a:ea typeface="ＭＳ Ｐゴシック" panose="020B0600070205080204" pitchFamily="34" charset="-128"/>
              </a:rPr>
              <a:t>What are the investment options?</a:t>
            </a:r>
          </a:p>
        </p:txBody>
      </p:sp>
      <p:sp>
        <p:nvSpPr>
          <p:cNvPr id="19459" name="Rectangle 3"/>
          <p:cNvSpPr>
            <a:spLocks noGrp="1" noChangeArrowheads="1"/>
          </p:cNvSpPr>
          <p:nvPr>
            <p:ph idx="1"/>
          </p:nvPr>
        </p:nvSpPr>
        <p:spPr>
          <a:xfrm>
            <a:off x="533400" y="990600"/>
            <a:ext cx="8001000" cy="2971800"/>
          </a:xfrm>
        </p:spPr>
        <p:txBody>
          <a:bodyPr/>
          <a:lstStyle/>
          <a:p>
            <a:r>
              <a:rPr lang="en-US" altLang="en-US" sz="1800" dirty="0">
                <a:latin typeface="Berlin Sans FB" panose="020E0602020502020306" pitchFamily="34" charset="0"/>
                <a:ea typeface="ＭＳ Ｐゴシック" panose="020B0600070205080204" pitchFamily="34" charset="-128"/>
                <a:cs typeface="ＭＳ Ｐゴシック" panose="020B0600070205080204" pitchFamily="34" charset="-128"/>
              </a:rPr>
              <a:t>Year of Enrollment Portfolios – professionally managed by Vanguard</a:t>
            </a:r>
          </a:p>
          <a:p>
            <a:pPr lvl="1">
              <a:spcBef>
                <a:spcPct val="30000"/>
              </a:spcBef>
            </a:pPr>
            <a:r>
              <a:rPr lang="en-US" altLang="en-US" sz="1800" dirty="0">
                <a:latin typeface="Berlin Sans FB" panose="020E0602020502020306" pitchFamily="34" charset="0"/>
                <a:ea typeface="ＭＳ Ｐゴシック" panose="020B0600070205080204" pitchFamily="34" charset="-128"/>
              </a:rPr>
              <a:t>One of the world’s largest investment firms </a:t>
            </a:r>
          </a:p>
          <a:p>
            <a:pPr lvl="1">
              <a:spcBef>
                <a:spcPct val="30000"/>
              </a:spcBef>
            </a:pPr>
            <a:r>
              <a:rPr lang="en-US" altLang="en-US" sz="1800" dirty="0">
                <a:latin typeface="Berlin Sans FB" panose="020E0602020502020306" pitchFamily="34" charset="0"/>
                <a:ea typeface="ＭＳ Ｐゴシック" panose="020B0600070205080204" pitchFamily="34" charset="-128"/>
              </a:rPr>
              <a:t>Over $1 trillion in assets under management</a:t>
            </a:r>
          </a:p>
          <a:p>
            <a:pPr lvl="1">
              <a:spcBef>
                <a:spcPct val="30000"/>
              </a:spcBef>
            </a:pPr>
            <a:r>
              <a:rPr lang="en-US" altLang="en-US" sz="1800" dirty="0">
                <a:latin typeface="Berlin Sans FB" panose="020E0602020502020306" pitchFamily="34" charset="0"/>
                <a:ea typeface="ＭＳ Ｐゴシック" panose="020B0600070205080204" pitchFamily="34" charset="-128"/>
              </a:rPr>
              <a:t>Commitment to high-value, low-cost investing</a:t>
            </a:r>
          </a:p>
          <a:p>
            <a:pPr lvl="1">
              <a:buFont typeface="Times" panose="02020603050405020304" pitchFamily="18" charset="0"/>
              <a:buNone/>
            </a:pPr>
            <a:endParaRPr lang="en-US" altLang="en-US" sz="1800" dirty="0">
              <a:latin typeface="Berlin Sans FB" panose="020E0602020502020306" pitchFamily="34" charset="0"/>
              <a:ea typeface="ＭＳ Ｐゴシック" panose="020B0600070205080204" pitchFamily="34" charset="-128"/>
            </a:endParaRPr>
          </a:p>
          <a:p>
            <a:r>
              <a:rPr lang="en-US" altLang="en-US" sz="1800" dirty="0">
                <a:latin typeface="Berlin Sans FB" panose="020E0602020502020306" pitchFamily="34" charset="0"/>
                <a:ea typeface="ＭＳ Ｐゴシック" panose="020B0600070205080204" pitchFamily="34" charset="-128"/>
                <a:cs typeface="ＭＳ Ｐゴシック" panose="020B0600070205080204" pitchFamily="34" charset="-128"/>
              </a:rPr>
              <a:t>Individual Portfolios</a:t>
            </a:r>
          </a:p>
          <a:p>
            <a:pPr lvl="1"/>
            <a:r>
              <a:rPr lang="en-US" altLang="en-US" sz="1800" dirty="0">
                <a:latin typeface="Berlin Sans FB" panose="020E0602020502020306" pitchFamily="34" charset="0"/>
                <a:ea typeface="ＭＳ Ｐゴシック" panose="020B0600070205080204" pitchFamily="34" charset="-128"/>
              </a:rPr>
              <a:t>Wide range of investments from respected firms</a:t>
            </a:r>
          </a:p>
        </p:txBody>
      </p:sp>
      <p:pic>
        <p:nvPicPr>
          <p:cNvPr id="19460" name="Picture 13" descr="VanSig_Lar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1752600"/>
            <a:ext cx="1905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 xmlns:a16="http://schemas.microsoft.com/office/drawing/2014/main" id="{4D00179E-86DE-4869-B9FD-1F4AD2DDAE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3449082"/>
            <a:ext cx="5943600" cy="279931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Internal Presentation Template">
  <a:themeElements>
    <a:clrScheme name="Internal Presentation Template 4">
      <a:dk1>
        <a:srgbClr val="636363"/>
      </a:dk1>
      <a:lt1>
        <a:srgbClr val="FFFFFF"/>
      </a:lt1>
      <a:dk2>
        <a:srgbClr val="55822A"/>
      </a:dk2>
      <a:lt2>
        <a:srgbClr val="BAB59B"/>
      </a:lt2>
      <a:accent1>
        <a:srgbClr val="23113C"/>
      </a:accent1>
      <a:accent2>
        <a:srgbClr val="DD6021"/>
      </a:accent2>
      <a:accent3>
        <a:srgbClr val="FFFFFF"/>
      </a:accent3>
      <a:accent4>
        <a:srgbClr val="535353"/>
      </a:accent4>
      <a:accent5>
        <a:srgbClr val="ACAAAF"/>
      </a:accent5>
      <a:accent6>
        <a:srgbClr val="C8561D"/>
      </a:accent6>
      <a:hlink>
        <a:srgbClr val="0079AF"/>
      </a:hlink>
      <a:folHlink>
        <a:srgbClr val="F4BB34"/>
      </a:folHlink>
    </a:clrScheme>
    <a:fontScheme name="Internal Presentation Templat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pitchFamily="-3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pitchFamily="-32" charset="0"/>
          </a:defRPr>
        </a:defPPr>
      </a:lstStyle>
    </a:lnDef>
  </a:objectDefaults>
  <a:extraClrSchemeLst>
    <a:extraClrScheme>
      <a:clrScheme name="Internal Presentation Template 1">
        <a:dk1>
          <a:srgbClr val="330033"/>
        </a:dk1>
        <a:lt1>
          <a:srgbClr val="FFFFFF"/>
        </a:lt1>
        <a:dk2>
          <a:srgbClr val="ABE800"/>
        </a:dk2>
        <a:lt2>
          <a:srgbClr val="808080"/>
        </a:lt2>
        <a:accent1>
          <a:srgbClr val="004240"/>
        </a:accent1>
        <a:accent2>
          <a:srgbClr val="FFCC00"/>
        </a:accent2>
        <a:accent3>
          <a:srgbClr val="FFFFFF"/>
        </a:accent3>
        <a:accent4>
          <a:srgbClr val="2A002A"/>
        </a:accent4>
        <a:accent5>
          <a:srgbClr val="AAB0AF"/>
        </a:accent5>
        <a:accent6>
          <a:srgbClr val="E7B900"/>
        </a:accent6>
        <a:hlink>
          <a:srgbClr val="FF0000"/>
        </a:hlink>
        <a:folHlink>
          <a:srgbClr val="C0C0C0"/>
        </a:folHlink>
      </a:clrScheme>
      <a:clrMap bg1="lt1" tx1="dk1" bg2="lt2" tx2="dk2" accent1="accent1" accent2="accent2" accent3="accent3" accent4="accent4" accent5="accent5" accent6="accent6" hlink="hlink" folHlink="folHlink"/>
    </a:extraClrScheme>
    <a:extraClrScheme>
      <a:clrScheme name="Internal Presentation Template 2">
        <a:dk1>
          <a:srgbClr val="636363"/>
        </a:dk1>
        <a:lt1>
          <a:srgbClr val="FFFFFF"/>
        </a:lt1>
        <a:dk2>
          <a:srgbClr val="002857"/>
        </a:dk2>
        <a:lt2>
          <a:srgbClr val="BAB59B"/>
        </a:lt2>
        <a:accent1>
          <a:srgbClr val="5F9215"/>
        </a:accent1>
        <a:accent2>
          <a:srgbClr val="EAAB00"/>
        </a:accent2>
        <a:accent3>
          <a:srgbClr val="FFFFFF"/>
        </a:accent3>
        <a:accent4>
          <a:srgbClr val="535353"/>
        </a:accent4>
        <a:accent5>
          <a:srgbClr val="B6C7AA"/>
        </a:accent5>
        <a:accent6>
          <a:srgbClr val="D49B00"/>
        </a:accent6>
        <a:hlink>
          <a:srgbClr val="002857"/>
        </a:hlink>
        <a:folHlink>
          <a:srgbClr val="BAB59B"/>
        </a:folHlink>
      </a:clrScheme>
      <a:clrMap bg1="lt1" tx1="dk1" bg2="lt2" tx2="dk2" accent1="accent1" accent2="accent2" accent3="accent3" accent4="accent4" accent5="accent5" accent6="accent6" hlink="hlink" folHlink="folHlink"/>
    </a:extraClrScheme>
    <a:extraClrScheme>
      <a:clrScheme name="Internal Presentation Template 3">
        <a:dk1>
          <a:srgbClr val="636363"/>
        </a:dk1>
        <a:lt1>
          <a:srgbClr val="FFFFFF"/>
        </a:lt1>
        <a:dk2>
          <a:srgbClr val="003F72"/>
        </a:dk2>
        <a:lt2>
          <a:srgbClr val="BAB59B"/>
        </a:lt2>
        <a:accent1>
          <a:srgbClr val="EEAD30"/>
        </a:accent1>
        <a:accent2>
          <a:srgbClr val="D55C19"/>
        </a:accent2>
        <a:accent3>
          <a:srgbClr val="FFFFFF"/>
        </a:accent3>
        <a:accent4>
          <a:srgbClr val="535353"/>
        </a:accent4>
        <a:accent5>
          <a:srgbClr val="F5D3AD"/>
        </a:accent5>
        <a:accent6>
          <a:srgbClr val="C15316"/>
        </a:accent6>
        <a:hlink>
          <a:srgbClr val="A2AD00"/>
        </a:hlink>
        <a:folHlink>
          <a:srgbClr val="D3BF96"/>
        </a:folHlink>
      </a:clrScheme>
      <a:clrMap bg1="lt1" tx1="dk1" bg2="lt2" tx2="dk2" accent1="accent1" accent2="accent2" accent3="accent3" accent4="accent4" accent5="accent5" accent6="accent6" hlink="hlink" folHlink="folHlink"/>
    </a:extraClrScheme>
    <a:extraClrScheme>
      <a:clrScheme name="Internal Presentation Template 4">
        <a:dk1>
          <a:srgbClr val="636363"/>
        </a:dk1>
        <a:lt1>
          <a:srgbClr val="FFFFFF"/>
        </a:lt1>
        <a:dk2>
          <a:srgbClr val="55822A"/>
        </a:dk2>
        <a:lt2>
          <a:srgbClr val="BAB59B"/>
        </a:lt2>
        <a:accent1>
          <a:srgbClr val="23113C"/>
        </a:accent1>
        <a:accent2>
          <a:srgbClr val="DD6021"/>
        </a:accent2>
        <a:accent3>
          <a:srgbClr val="FFFFFF"/>
        </a:accent3>
        <a:accent4>
          <a:srgbClr val="535353"/>
        </a:accent4>
        <a:accent5>
          <a:srgbClr val="ACAAAF"/>
        </a:accent5>
        <a:accent6>
          <a:srgbClr val="C8561D"/>
        </a:accent6>
        <a:hlink>
          <a:srgbClr val="0079AF"/>
        </a:hlink>
        <a:folHlink>
          <a:srgbClr val="F4BB3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12322</TotalTime>
  <Words>3694</Words>
  <Application>Microsoft Office PowerPoint</Application>
  <PresentationFormat>On-screen Show (4:3)</PresentationFormat>
  <Paragraphs>203</Paragraphs>
  <Slides>23</Slides>
  <Notes>21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Internal Presentation Template</vt:lpstr>
      <vt:lpstr>PowerPoint Presentation</vt:lpstr>
      <vt:lpstr>Why you should be saving for college now</vt:lpstr>
      <vt:lpstr>Saving now can help ease post-college debt</vt:lpstr>
      <vt:lpstr>The CollegeChoice 529 Direct  Savings Plan: An Overview</vt:lpstr>
      <vt:lpstr>The CollegeChoice 529 Direct Savings Plan</vt:lpstr>
      <vt:lpstr>What are the tax benefits?</vt:lpstr>
      <vt:lpstr>Why are these tax benefits important?</vt:lpstr>
      <vt:lpstr>How affordable and flexible is the Plan?</vt:lpstr>
      <vt:lpstr>What are the investment options?</vt:lpstr>
      <vt:lpstr>Year of Enrollment Portfolios</vt:lpstr>
      <vt:lpstr>Individual Portfolios</vt:lpstr>
      <vt:lpstr>PowerPoint Presentation</vt:lpstr>
      <vt:lpstr>What if the beneficiary doesn’t go to college?</vt:lpstr>
      <vt:lpstr>How can you enroll?</vt:lpstr>
      <vt:lpstr>About Direct Deposit</vt:lpstr>
      <vt:lpstr>How does direct deposit work?</vt:lpstr>
      <vt:lpstr>Additional Savings through  Ugift® and Upromise®</vt:lpstr>
      <vt:lpstr>Ugift® – Give the Gift of College Savings</vt:lpstr>
      <vt:lpstr>How does Ugift® work?</vt:lpstr>
      <vt:lpstr>Earn extra college savings with Upromise®</vt:lpstr>
      <vt:lpstr>How do I learn more?</vt:lpstr>
      <vt:lpstr>Questions and Answers</vt:lpstr>
      <vt:lpstr>Important legal information</vt:lpstr>
    </vt:vector>
  </TitlesOfParts>
  <Company>Upromise,Inc.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Offsite Presentation</dc:title>
  <dc:creator>Jodi Golden</dc:creator>
  <cp:lastModifiedBy>Phillip Waddles</cp:lastModifiedBy>
  <cp:revision>264</cp:revision>
  <cp:lastPrinted>2017-10-12T18:11:12Z</cp:lastPrinted>
  <dcterms:created xsi:type="dcterms:W3CDTF">2012-06-22T14:34:31Z</dcterms:created>
  <dcterms:modified xsi:type="dcterms:W3CDTF">2019-07-30T17:14:10Z</dcterms:modified>
</cp:coreProperties>
</file>